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EEF163-8B33-52B5-CFA9-79D06D7B88E6}" v="7" dt="2022-09-12T16:45:25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794E2-80EE-439C-902C-95C4BD1B039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002BF68-071F-4A4D-A1EE-41572C7EFD83}">
      <dgm:prSet/>
      <dgm:spPr/>
      <dgm:t>
        <a:bodyPr/>
        <a:lstStyle/>
        <a:p>
          <a:r>
            <a:rPr lang="en-US"/>
            <a:t>Helps to improve efficiency and reduce cost</a:t>
          </a:r>
        </a:p>
      </dgm:t>
    </dgm:pt>
    <dgm:pt modelId="{7D10BC17-C581-44FC-88AF-B0D827BE0DB4}" type="parTrans" cxnId="{4F1BB453-BC83-48D1-83AA-D59528DF5AEB}">
      <dgm:prSet/>
      <dgm:spPr/>
      <dgm:t>
        <a:bodyPr/>
        <a:lstStyle/>
        <a:p>
          <a:endParaRPr lang="en-US"/>
        </a:p>
      </dgm:t>
    </dgm:pt>
    <dgm:pt modelId="{A9327ECA-ACA2-46D3-AAD5-828F4BF0E628}" type="sibTrans" cxnId="{4F1BB453-BC83-48D1-83AA-D59528DF5AEB}">
      <dgm:prSet/>
      <dgm:spPr/>
      <dgm:t>
        <a:bodyPr/>
        <a:lstStyle/>
        <a:p>
          <a:endParaRPr lang="en-US"/>
        </a:p>
      </dgm:t>
    </dgm:pt>
    <dgm:pt modelId="{73DE26BD-277B-45B7-B9D7-ACDF9DC3CE6F}">
      <dgm:prSet/>
      <dgm:spPr/>
      <dgm:t>
        <a:bodyPr/>
        <a:lstStyle/>
        <a:p>
          <a:r>
            <a:rPr lang="en-US"/>
            <a:t>Provides core set of resources for all NM college students</a:t>
          </a:r>
        </a:p>
      </dgm:t>
    </dgm:pt>
    <dgm:pt modelId="{2A5B0C30-983C-4452-A063-B041E5A8E71E}" type="parTrans" cxnId="{A7C14F44-2FE4-4F83-A589-37D44A4C7A03}">
      <dgm:prSet/>
      <dgm:spPr/>
      <dgm:t>
        <a:bodyPr/>
        <a:lstStyle/>
        <a:p>
          <a:endParaRPr lang="en-US"/>
        </a:p>
      </dgm:t>
    </dgm:pt>
    <dgm:pt modelId="{D84B41D9-AFCC-48B5-BE21-9E71F37CC2F2}" type="sibTrans" cxnId="{A7C14F44-2FE4-4F83-A589-37D44A4C7A03}">
      <dgm:prSet/>
      <dgm:spPr/>
      <dgm:t>
        <a:bodyPr/>
        <a:lstStyle/>
        <a:p>
          <a:endParaRPr lang="en-US"/>
        </a:p>
      </dgm:t>
    </dgm:pt>
    <dgm:pt modelId="{6873F024-BED3-4DA9-AC93-75713A32A6C0}">
      <dgm:prSet/>
      <dgm:spPr/>
      <dgm:t>
        <a:bodyPr/>
        <a:lstStyle/>
        <a:p>
          <a:r>
            <a:rPr lang="en-US"/>
            <a:t>Facilitates transition from 2-year to 4-year schools</a:t>
          </a:r>
        </a:p>
      </dgm:t>
    </dgm:pt>
    <dgm:pt modelId="{E52D4B01-010D-4C32-81F8-3EB5C747E140}" type="parTrans" cxnId="{C401AF49-8664-4398-80DF-746656B816B1}">
      <dgm:prSet/>
      <dgm:spPr/>
      <dgm:t>
        <a:bodyPr/>
        <a:lstStyle/>
        <a:p>
          <a:endParaRPr lang="en-US"/>
        </a:p>
      </dgm:t>
    </dgm:pt>
    <dgm:pt modelId="{49125D3C-E7DE-4203-9261-8F6ACDEE1DDB}" type="sibTrans" cxnId="{C401AF49-8664-4398-80DF-746656B816B1}">
      <dgm:prSet/>
      <dgm:spPr/>
      <dgm:t>
        <a:bodyPr/>
        <a:lstStyle/>
        <a:p>
          <a:endParaRPr lang="en-US"/>
        </a:p>
      </dgm:t>
    </dgm:pt>
    <dgm:pt modelId="{A2B443FB-DF6F-4584-A432-E4BE237DB1B5}" type="pres">
      <dgm:prSet presAssocID="{D32794E2-80EE-439C-902C-95C4BD1B03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9E1342-D069-4E0B-BDF0-7A0A293A5BE0}" type="pres">
      <dgm:prSet presAssocID="{D32794E2-80EE-439C-902C-95C4BD1B0394}" presName="dummyMaxCanvas" presStyleCnt="0">
        <dgm:presLayoutVars/>
      </dgm:prSet>
      <dgm:spPr/>
    </dgm:pt>
    <dgm:pt modelId="{96AA6ECA-5A29-4BB5-8104-D261658A9876}" type="pres">
      <dgm:prSet presAssocID="{D32794E2-80EE-439C-902C-95C4BD1B0394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104B1E-229A-4DBD-A9B1-CC24DD987C10}" type="pres">
      <dgm:prSet presAssocID="{D32794E2-80EE-439C-902C-95C4BD1B0394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33F51-79DC-400E-91C2-82117F60A29E}" type="pres">
      <dgm:prSet presAssocID="{D32794E2-80EE-439C-902C-95C4BD1B0394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D8092-8C11-4D56-BBBA-F9D32296535A}" type="pres">
      <dgm:prSet presAssocID="{D32794E2-80EE-439C-902C-95C4BD1B039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DF94A-0B09-4151-8FF4-DE3D3F2C5492}" type="pres">
      <dgm:prSet presAssocID="{D32794E2-80EE-439C-902C-95C4BD1B0394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196D81-258C-4AA8-A32D-247E8805E7D1}" type="pres">
      <dgm:prSet presAssocID="{D32794E2-80EE-439C-902C-95C4BD1B039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CCF39-DE1C-43A4-B154-19ED74D7C006}" type="pres">
      <dgm:prSet presAssocID="{D32794E2-80EE-439C-902C-95C4BD1B039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54846-15CC-4B11-A6ED-A764C6D855D2}" type="pres">
      <dgm:prSet presAssocID="{D32794E2-80EE-439C-902C-95C4BD1B039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92FDD6-535A-4F49-827F-258329CE708C}" type="presOf" srcId="{A002BF68-071F-4A4D-A1EE-41572C7EFD83}" destId="{96AA6ECA-5A29-4BB5-8104-D261658A9876}" srcOrd="0" destOrd="0" presId="urn:microsoft.com/office/officeart/2005/8/layout/vProcess5"/>
    <dgm:cxn modelId="{F9B7B5FB-F2BB-4FD0-B25C-CE0744F5E075}" type="presOf" srcId="{73DE26BD-277B-45B7-B9D7-ACDF9DC3CE6F}" destId="{9FDCCF39-DE1C-43A4-B154-19ED74D7C006}" srcOrd="1" destOrd="0" presId="urn:microsoft.com/office/officeart/2005/8/layout/vProcess5"/>
    <dgm:cxn modelId="{6326BCFA-11A5-4B2F-BAB5-619D8D82A34D}" type="presOf" srcId="{A002BF68-071F-4A4D-A1EE-41572C7EFD83}" destId="{C3196D81-258C-4AA8-A32D-247E8805E7D1}" srcOrd="1" destOrd="0" presId="urn:microsoft.com/office/officeart/2005/8/layout/vProcess5"/>
    <dgm:cxn modelId="{C401AF49-8664-4398-80DF-746656B816B1}" srcId="{D32794E2-80EE-439C-902C-95C4BD1B0394}" destId="{6873F024-BED3-4DA9-AC93-75713A32A6C0}" srcOrd="2" destOrd="0" parTransId="{E52D4B01-010D-4C32-81F8-3EB5C747E140}" sibTransId="{49125D3C-E7DE-4203-9261-8F6ACDEE1DDB}"/>
    <dgm:cxn modelId="{9D2F20C7-D627-47CE-85D8-9B8280C17FB4}" type="presOf" srcId="{A9327ECA-ACA2-46D3-AAD5-828F4BF0E628}" destId="{80AD8092-8C11-4D56-BBBA-F9D32296535A}" srcOrd="0" destOrd="0" presId="urn:microsoft.com/office/officeart/2005/8/layout/vProcess5"/>
    <dgm:cxn modelId="{A34D9919-0633-452B-8EF4-1DBBB1E3C597}" type="presOf" srcId="{6873F024-BED3-4DA9-AC93-75713A32A6C0}" destId="{E7B54846-15CC-4B11-A6ED-A764C6D855D2}" srcOrd="1" destOrd="0" presId="urn:microsoft.com/office/officeart/2005/8/layout/vProcess5"/>
    <dgm:cxn modelId="{5AC455F9-EE56-42BF-BE72-E28BFC0E02CC}" type="presOf" srcId="{D32794E2-80EE-439C-902C-95C4BD1B0394}" destId="{A2B443FB-DF6F-4584-A432-E4BE237DB1B5}" srcOrd="0" destOrd="0" presId="urn:microsoft.com/office/officeart/2005/8/layout/vProcess5"/>
    <dgm:cxn modelId="{4F1BB453-BC83-48D1-83AA-D59528DF5AEB}" srcId="{D32794E2-80EE-439C-902C-95C4BD1B0394}" destId="{A002BF68-071F-4A4D-A1EE-41572C7EFD83}" srcOrd="0" destOrd="0" parTransId="{7D10BC17-C581-44FC-88AF-B0D827BE0DB4}" sibTransId="{A9327ECA-ACA2-46D3-AAD5-828F4BF0E628}"/>
    <dgm:cxn modelId="{214B663F-05A3-4DE8-9CF0-91DBFBCF5638}" type="presOf" srcId="{D84B41D9-AFCC-48B5-BE21-9E71F37CC2F2}" destId="{94EDF94A-0B09-4151-8FF4-DE3D3F2C5492}" srcOrd="0" destOrd="0" presId="urn:microsoft.com/office/officeart/2005/8/layout/vProcess5"/>
    <dgm:cxn modelId="{A7C14F44-2FE4-4F83-A589-37D44A4C7A03}" srcId="{D32794E2-80EE-439C-902C-95C4BD1B0394}" destId="{73DE26BD-277B-45B7-B9D7-ACDF9DC3CE6F}" srcOrd="1" destOrd="0" parTransId="{2A5B0C30-983C-4452-A063-B041E5A8E71E}" sibTransId="{D84B41D9-AFCC-48B5-BE21-9E71F37CC2F2}"/>
    <dgm:cxn modelId="{24CCC2F0-FDA2-448F-A75A-2F9B5A1BE4DF}" type="presOf" srcId="{6873F024-BED3-4DA9-AC93-75713A32A6C0}" destId="{F3E33F51-79DC-400E-91C2-82117F60A29E}" srcOrd="0" destOrd="0" presId="urn:microsoft.com/office/officeart/2005/8/layout/vProcess5"/>
    <dgm:cxn modelId="{ECAFF4FE-C65B-49CA-862A-6DC7F155527D}" type="presOf" srcId="{73DE26BD-277B-45B7-B9D7-ACDF9DC3CE6F}" destId="{E2104B1E-229A-4DBD-A9B1-CC24DD987C10}" srcOrd="0" destOrd="0" presId="urn:microsoft.com/office/officeart/2005/8/layout/vProcess5"/>
    <dgm:cxn modelId="{C76D016A-CA28-4270-977C-C0BEFB0D9EA7}" type="presParOf" srcId="{A2B443FB-DF6F-4584-A432-E4BE237DB1B5}" destId="{7B9E1342-D069-4E0B-BDF0-7A0A293A5BE0}" srcOrd="0" destOrd="0" presId="urn:microsoft.com/office/officeart/2005/8/layout/vProcess5"/>
    <dgm:cxn modelId="{BBF955A7-09F1-42BB-AB13-D74C969B8086}" type="presParOf" srcId="{A2B443FB-DF6F-4584-A432-E4BE237DB1B5}" destId="{96AA6ECA-5A29-4BB5-8104-D261658A9876}" srcOrd="1" destOrd="0" presId="urn:microsoft.com/office/officeart/2005/8/layout/vProcess5"/>
    <dgm:cxn modelId="{78A25B23-23C9-44AA-84B8-D3554A293C87}" type="presParOf" srcId="{A2B443FB-DF6F-4584-A432-E4BE237DB1B5}" destId="{E2104B1E-229A-4DBD-A9B1-CC24DD987C10}" srcOrd="2" destOrd="0" presId="urn:microsoft.com/office/officeart/2005/8/layout/vProcess5"/>
    <dgm:cxn modelId="{63C73D9E-8FDC-487A-94E3-F61C88C33454}" type="presParOf" srcId="{A2B443FB-DF6F-4584-A432-E4BE237DB1B5}" destId="{F3E33F51-79DC-400E-91C2-82117F60A29E}" srcOrd="3" destOrd="0" presId="urn:microsoft.com/office/officeart/2005/8/layout/vProcess5"/>
    <dgm:cxn modelId="{1F986020-49DE-40D6-B634-1E689FAA0CF7}" type="presParOf" srcId="{A2B443FB-DF6F-4584-A432-E4BE237DB1B5}" destId="{80AD8092-8C11-4D56-BBBA-F9D32296535A}" srcOrd="4" destOrd="0" presId="urn:microsoft.com/office/officeart/2005/8/layout/vProcess5"/>
    <dgm:cxn modelId="{B9B59BEC-B509-4A31-B34B-D1F31F3D23F4}" type="presParOf" srcId="{A2B443FB-DF6F-4584-A432-E4BE237DB1B5}" destId="{94EDF94A-0B09-4151-8FF4-DE3D3F2C5492}" srcOrd="5" destOrd="0" presId="urn:microsoft.com/office/officeart/2005/8/layout/vProcess5"/>
    <dgm:cxn modelId="{4F21271C-A6D3-4C4F-8DAD-1D2AD98B9A6A}" type="presParOf" srcId="{A2B443FB-DF6F-4584-A432-E4BE237DB1B5}" destId="{C3196D81-258C-4AA8-A32D-247E8805E7D1}" srcOrd="6" destOrd="0" presId="urn:microsoft.com/office/officeart/2005/8/layout/vProcess5"/>
    <dgm:cxn modelId="{5973C53A-9CD8-4C5E-B48F-173CA2FA8A33}" type="presParOf" srcId="{A2B443FB-DF6F-4584-A432-E4BE237DB1B5}" destId="{9FDCCF39-DE1C-43A4-B154-19ED74D7C006}" srcOrd="7" destOrd="0" presId="urn:microsoft.com/office/officeart/2005/8/layout/vProcess5"/>
    <dgm:cxn modelId="{243D7619-2C88-4A3C-A8E9-BC841F2D724C}" type="presParOf" srcId="{A2B443FB-DF6F-4584-A432-E4BE237DB1B5}" destId="{E7B54846-15CC-4B11-A6ED-A764C6D855D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A63BD5-6801-4B7E-8F82-E4B0D47AB63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2020E45-6057-4B13-8824-846D08DF651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Academic Search Complete: </a:t>
          </a:r>
        </a:p>
      </dgm:t>
    </dgm:pt>
    <dgm:pt modelId="{5FC818C0-D1E0-4808-BEC5-6F8ECC647F5B}" type="parTrans" cxnId="{3D1C7FC2-45B1-49BC-9784-1A5F36DB96FC}">
      <dgm:prSet/>
      <dgm:spPr/>
      <dgm:t>
        <a:bodyPr/>
        <a:lstStyle/>
        <a:p>
          <a:endParaRPr lang="en-US"/>
        </a:p>
      </dgm:t>
    </dgm:pt>
    <dgm:pt modelId="{A0A8CF60-FD86-415C-B40F-C6D1C328069D}" type="sibTrans" cxnId="{3D1C7FC2-45B1-49BC-9784-1A5F36DB96FC}">
      <dgm:prSet/>
      <dgm:spPr/>
      <dgm:t>
        <a:bodyPr/>
        <a:lstStyle/>
        <a:p>
          <a:endParaRPr lang="en-US"/>
        </a:p>
      </dgm:t>
    </dgm:pt>
    <dgm:pt modelId="{80C563D8-A258-445D-BA3C-402E17AB70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Upper-level UNM Law and Masters of Studies in Law students routinely use</a:t>
          </a:r>
          <a:r>
            <a:rPr lang="en-US">
              <a:latin typeface="Arial" panose="020B0604020202020204"/>
            </a:rPr>
            <a:t> </a:t>
          </a:r>
          <a:r>
            <a:rPr lang="en-US"/>
            <a:t>in researching for their Law seminar class papers</a:t>
          </a:r>
        </a:p>
      </dgm:t>
    </dgm:pt>
    <dgm:pt modelId="{8F2EE887-A55D-44FD-9972-23B9B4BBFE2D}" type="parTrans" cxnId="{5A7E33FE-EE64-4AC3-820F-E41FDA427042}">
      <dgm:prSet/>
      <dgm:spPr/>
      <dgm:t>
        <a:bodyPr/>
        <a:lstStyle/>
        <a:p>
          <a:endParaRPr lang="en-US"/>
        </a:p>
      </dgm:t>
    </dgm:pt>
    <dgm:pt modelId="{9F9ACA04-5AF2-4347-8A3B-0CA039B8F035}" type="sibTrans" cxnId="{5A7E33FE-EE64-4AC3-820F-E41FDA427042}">
      <dgm:prSet/>
      <dgm:spPr/>
      <dgm:t>
        <a:bodyPr/>
        <a:lstStyle/>
        <a:p>
          <a:endParaRPr lang="en-US"/>
        </a:p>
      </dgm:t>
    </dgm:pt>
    <dgm:pt modelId="{1ECB5C31-8DD2-4619-B8F6-AF004E2FBE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 staff on all three flagship Law Journals use </a:t>
          </a:r>
          <a:r>
            <a:rPr lang="en-US">
              <a:latin typeface="Arial" panose="020B0604020202020204"/>
            </a:rPr>
            <a:t>to source-and-citation</a:t>
          </a:r>
          <a:r>
            <a:rPr lang="en-US"/>
            <a:t> </a:t>
          </a:r>
          <a:r>
            <a:rPr lang="en-US">
              <a:latin typeface="Arial" panose="020B0604020202020204"/>
            </a:rPr>
            <a:t>check</a:t>
          </a:r>
          <a:r>
            <a:rPr lang="en-US"/>
            <a:t> for their editorial work, as well as their own scholarly pursuits</a:t>
          </a:r>
        </a:p>
      </dgm:t>
    </dgm:pt>
    <dgm:pt modelId="{1073E191-7295-4AFD-B1B9-B0CBDEB51666}" type="parTrans" cxnId="{5936341F-6D60-46A2-9621-8AEF6A4987A6}">
      <dgm:prSet/>
      <dgm:spPr/>
      <dgm:t>
        <a:bodyPr/>
        <a:lstStyle/>
        <a:p>
          <a:endParaRPr lang="en-US"/>
        </a:p>
      </dgm:t>
    </dgm:pt>
    <dgm:pt modelId="{AFEB3149-E056-41F2-B291-20399858E2D1}" type="sibTrans" cxnId="{5936341F-6D60-46A2-9621-8AEF6A4987A6}">
      <dgm:prSet/>
      <dgm:spPr/>
      <dgm:t>
        <a:bodyPr/>
        <a:lstStyle/>
        <a:p>
          <a:endParaRPr lang="en-US"/>
        </a:p>
      </dgm:t>
    </dgm:pt>
    <dgm:pt modelId="{B2250063-E59D-4AA5-BCDE-B2218CFD739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CINAHL:</a:t>
          </a:r>
        </a:p>
      </dgm:t>
    </dgm:pt>
    <dgm:pt modelId="{94944CD1-FD86-4391-8510-AC6414243AEB}" type="parTrans" cxnId="{65AF143E-E1C9-4E2F-A22D-884FC72650D1}">
      <dgm:prSet/>
      <dgm:spPr/>
      <dgm:t>
        <a:bodyPr/>
        <a:lstStyle/>
        <a:p>
          <a:endParaRPr lang="en-US"/>
        </a:p>
      </dgm:t>
    </dgm:pt>
    <dgm:pt modelId="{9667FCE1-0B11-4D4E-818F-C40EE56506BE}" type="sibTrans" cxnId="{65AF143E-E1C9-4E2F-A22D-884FC72650D1}">
      <dgm:prSet/>
      <dgm:spPr/>
      <dgm:t>
        <a:bodyPr/>
        <a:lstStyle/>
        <a:p>
          <a:endParaRPr lang="en-US"/>
        </a:p>
      </dgm:t>
    </dgm:pt>
    <dgm:pt modelId="{FB842F0E-FC42-4AE7-ADA5-71BF5B6B18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CINAHL is an essential database for nursing and allied health students</a:t>
          </a:r>
        </a:p>
      </dgm:t>
    </dgm:pt>
    <dgm:pt modelId="{2F569EFA-DFF2-4B7D-99FF-B846CD38FF51}" type="parTrans" cxnId="{95003CA8-4B83-4BF8-923D-EC599216C1CF}">
      <dgm:prSet/>
      <dgm:spPr/>
      <dgm:t>
        <a:bodyPr/>
        <a:lstStyle/>
        <a:p>
          <a:endParaRPr lang="en-US"/>
        </a:p>
      </dgm:t>
    </dgm:pt>
    <dgm:pt modelId="{F303BC03-1D82-4A60-B762-09CE425D1B02}" type="sibTrans" cxnId="{95003CA8-4B83-4BF8-923D-EC599216C1CF}">
      <dgm:prSet/>
      <dgm:spPr/>
      <dgm:t>
        <a:bodyPr/>
        <a:lstStyle/>
        <a:p>
          <a:endParaRPr lang="en-US"/>
        </a:p>
      </dgm:t>
    </dgm:pt>
    <dgm:pt modelId="{6EE26A5B-12ED-4986-A02F-952A87F9004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Accreditation of nursing programs often requires CINAHL access</a:t>
          </a:r>
        </a:p>
      </dgm:t>
    </dgm:pt>
    <dgm:pt modelId="{1102922D-4735-44C3-8E6E-D690C1837FE6}" type="parTrans" cxnId="{9E596F20-F2BA-4D3F-8DE3-46B61498A01F}">
      <dgm:prSet/>
      <dgm:spPr/>
      <dgm:t>
        <a:bodyPr/>
        <a:lstStyle/>
        <a:p>
          <a:endParaRPr lang="en-US"/>
        </a:p>
      </dgm:t>
    </dgm:pt>
    <dgm:pt modelId="{D4D7618B-B351-4860-A115-B4F5BB2CE2AC}" type="sibTrans" cxnId="{9E596F20-F2BA-4D3F-8DE3-46B61498A01F}">
      <dgm:prSet/>
      <dgm:spPr/>
      <dgm:t>
        <a:bodyPr/>
        <a:lstStyle/>
        <a:p>
          <a:endParaRPr lang="en-US"/>
        </a:p>
      </dgm:t>
    </dgm:pt>
    <dgm:pt modelId="{79A1E23E-04B2-4E22-96B9-F7AEC64683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NMNEC nursing students have access through their local programs and UNM</a:t>
          </a:r>
        </a:p>
      </dgm:t>
    </dgm:pt>
    <dgm:pt modelId="{C377031D-9C2D-4998-9789-E41F756AD851}" type="parTrans" cxnId="{C6F62F4B-7C1A-49A6-B697-024513046110}">
      <dgm:prSet/>
      <dgm:spPr/>
      <dgm:t>
        <a:bodyPr/>
        <a:lstStyle/>
        <a:p>
          <a:endParaRPr lang="en-US"/>
        </a:p>
      </dgm:t>
    </dgm:pt>
    <dgm:pt modelId="{8CE5E097-93A6-43E4-920D-0BBDDC39B664}" type="sibTrans" cxnId="{C6F62F4B-7C1A-49A6-B697-024513046110}">
      <dgm:prSet/>
      <dgm:spPr/>
      <dgm:t>
        <a:bodyPr/>
        <a:lstStyle/>
        <a:p>
          <a:endParaRPr lang="en-US"/>
        </a:p>
      </dgm:t>
    </dgm:pt>
    <dgm:pt modelId="{E4421CD4-11B4-44EB-9E9C-351FA6838C0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rial" panose="020B0604020202020204"/>
            </a:rPr>
            <a:t>45,160 </a:t>
          </a:r>
          <a:r>
            <a:rPr lang="en-US" b="0">
              <a:latin typeface="Arial" panose="020B0604020202020204"/>
            </a:rPr>
            <a:t>searches performed in FY22</a:t>
          </a:r>
        </a:p>
      </dgm:t>
    </dgm:pt>
    <dgm:pt modelId="{632E9E2A-35C3-4156-AE7D-04DC31868EB5}" type="parTrans" cxnId="{FCD38A7D-57FE-470A-B31D-B9ED2492576B}">
      <dgm:prSet/>
      <dgm:spPr/>
    </dgm:pt>
    <dgm:pt modelId="{A7779FDC-620A-4A75-8A5A-E161D52F0C75}" type="sibTrans" cxnId="{FCD38A7D-57FE-470A-B31D-B9ED2492576B}">
      <dgm:prSet/>
      <dgm:spPr/>
    </dgm:pt>
    <dgm:pt modelId="{E76D5BDE-E76F-44E6-9034-CA16576011B4}">
      <dgm:prSet phldr="0"/>
      <dgm:spPr/>
      <dgm:t>
        <a:bodyPr/>
        <a:lstStyle/>
        <a:p>
          <a:pPr rtl="0"/>
          <a:r>
            <a:rPr lang="en-US" b="1">
              <a:latin typeface="Arial" panose="020B0604020202020204"/>
            </a:rPr>
            <a:t>49,936 </a:t>
          </a:r>
          <a:r>
            <a:rPr lang="en-US" b="0">
              <a:latin typeface="Arial" panose="020B0604020202020204"/>
            </a:rPr>
            <a:t>s</a:t>
          </a:r>
          <a:r>
            <a:rPr lang="en-US">
              <a:latin typeface="Arial" panose="020B0604020202020204"/>
            </a:rPr>
            <a:t>earches performed in FY22</a:t>
          </a:r>
        </a:p>
      </dgm:t>
    </dgm:pt>
    <dgm:pt modelId="{917B205F-32DB-4D34-BAA9-4F6CD1268FBA}" type="parTrans" cxnId="{40BF0CE6-FE61-4DA4-883E-90EA62FD4F4C}">
      <dgm:prSet/>
      <dgm:spPr/>
    </dgm:pt>
    <dgm:pt modelId="{4D6DCB7A-3441-4537-9B29-77BA8694FA85}" type="sibTrans" cxnId="{40BF0CE6-FE61-4DA4-883E-90EA62FD4F4C}">
      <dgm:prSet/>
      <dgm:spPr/>
    </dgm:pt>
    <dgm:pt modelId="{3F0DD46C-49ED-4D6F-88A4-461F2832385E}" type="pres">
      <dgm:prSet presAssocID="{CFA63BD5-6801-4B7E-8F82-E4B0D47AB63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C60116-6D96-4F03-977A-EED3200FFA11}" type="pres">
      <dgm:prSet presAssocID="{E2020E45-6057-4B13-8824-846D08DF651D}" presName="compNode" presStyleCnt="0"/>
      <dgm:spPr/>
    </dgm:pt>
    <dgm:pt modelId="{9208D765-697F-40B9-8DAE-ECE1016618A0}" type="pres">
      <dgm:prSet presAssocID="{E2020E45-6057-4B13-8824-846D08DF651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DE993AB-F383-40EF-8CE2-EAD8662303BC}" type="pres">
      <dgm:prSet presAssocID="{E2020E45-6057-4B13-8824-846D08DF651D}" presName="iconSpace" presStyleCnt="0"/>
      <dgm:spPr/>
    </dgm:pt>
    <dgm:pt modelId="{C08DCD81-B359-4C3D-B336-64E1438BC71A}" type="pres">
      <dgm:prSet presAssocID="{E2020E45-6057-4B13-8824-846D08DF651D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70C3969-8CCC-420C-8C08-52555622F44D}" type="pres">
      <dgm:prSet presAssocID="{E2020E45-6057-4B13-8824-846D08DF651D}" presName="txSpace" presStyleCnt="0"/>
      <dgm:spPr/>
    </dgm:pt>
    <dgm:pt modelId="{ED4ADF7E-551D-449F-972E-37D92C390D28}" type="pres">
      <dgm:prSet presAssocID="{E2020E45-6057-4B13-8824-846D08DF651D}" presName="desTx" presStyleLbl="revTx" presStyleIdx="1" presStyleCnt="4">
        <dgm:presLayoutVars/>
      </dgm:prSet>
      <dgm:spPr/>
      <dgm:t>
        <a:bodyPr/>
        <a:lstStyle/>
        <a:p>
          <a:endParaRPr lang="en-US"/>
        </a:p>
      </dgm:t>
    </dgm:pt>
    <dgm:pt modelId="{11923FF3-9EF6-4127-AA32-8B4CF591FBEF}" type="pres">
      <dgm:prSet presAssocID="{A0A8CF60-FD86-415C-B40F-C6D1C328069D}" presName="sibTrans" presStyleCnt="0"/>
      <dgm:spPr/>
    </dgm:pt>
    <dgm:pt modelId="{B6776FC4-263A-4909-AA8D-441E83805E2B}" type="pres">
      <dgm:prSet presAssocID="{B2250063-E59D-4AA5-BCDE-B2218CFD7398}" presName="compNode" presStyleCnt="0"/>
      <dgm:spPr/>
    </dgm:pt>
    <dgm:pt modelId="{038F611B-C834-4FBE-A962-F9FA257A9239}" type="pres">
      <dgm:prSet presAssocID="{B2250063-E59D-4AA5-BCDE-B2218CFD739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018AD76-8E38-44C7-B7B9-A9C287B7213B}" type="pres">
      <dgm:prSet presAssocID="{B2250063-E59D-4AA5-BCDE-B2218CFD7398}" presName="iconSpace" presStyleCnt="0"/>
      <dgm:spPr/>
    </dgm:pt>
    <dgm:pt modelId="{D1995300-7EE1-4AA1-A4CB-F4737E6B9054}" type="pres">
      <dgm:prSet presAssocID="{B2250063-E59D-4AA5-BCDE-B2218CFD7398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FEC9CC0-6C5E-43EC-9D15-7CC8F0AC2ACD}" type="pres">
      <dgm:prSet presAssocID="{B2250063-E59D-4AA5-BCDE-B2218CFD7398}" presName="txSpace" presStyleCnt="0"/>
      <dgm:spPr/>
    </dgm:pt>
    <dgm:pt modelId="{5B21F4C7-1F84-44DD-90AE-9F9235B45860}" type="pres">
      <dgm:prSet presAssocID="{B2250063-E59D-4AA5-BCDE-B2218CFD7398}" presName="desTx" presStyleLbl="revTx" presStyleIdx="3" presStyleCnt="4">
        <dgm:presLayoutVars/>
      </dgm:prSet>
      <dgm:spPr/>
      <dgm:t>
        <a:bodyPr/>
        <a:lstStyle/>
        <a:p>
          <a:endParaRPr lang="en-US"/>
        </a:p>
      </dgm:t>
    </dgm:pt>
  </dgm:ptLst>
  <dgm:cxnLst>
    <dgm:cxn modelId="{65AF143E-E1C9-4E2F-A22D-884FC72650D1}" srcId="{CFA63BD5-6801-4B7E-8F82-E4B0D47AB635}" destId="{B2250063-E59D-4AA5-BCDE-B2218CFD7398}" srcOrd="1" destOrd="0" parTransId="{94944CD1-FD86-4391-8510-AC6414243AEB}" sibTransId="{9667FCE1-0B11-4D4E-818F-C40EE56506BE}"/>
    <dgm:cxn modelId="{5936341F-6D60-46A2-9621-8AEF6A4987A6}" srcId="{E2020E45-6057-4B13-8824-846D08DF651D}" destId="{1ECB5C31-8DD2-4619-B8F6-AF004E2FBE99}" srcOrd="1" destOrd="0" parTransId="{1073E191-7295-4AFD-B1B9-B0CBDEB51666}" sibTransId="{AFEB3149-E056-41F2-B291-20399858E2D1}"/>
    <dgm:cxn modelId="{DF8422F1-3C44-4832-B49D-A896C6107A68}" type="presOf" srcId="{E76D5BDE-E76F-44E6-9034-CA16576011B4}" destId="{5B21F4C7-1F84-44DD-90AE-9F9235B45860}" srcOrd="0" destOrd="3" presId="urn:microsoft.com/office/officeart/2018/5/layout/CenteredIconLabelDescriptionList"/>
    <dgm:cxn modelId="{FCD38A7D-57FE-470A-B31D-B9ED2492576B}" srcId="{E2020E45-6057-4B13-8824-846D08DF651D}" destId="{E4421CD4-11B4-44EB-9E9C-351FA6838C00}" srcOrd="2" destOrd="0" parTransId="{632E9E2A-35C3-4156-AE7D-04DC31868EB5}" sibTransId="{A7779FDC-620A-4A75-8A5A-E161D52F0C75}"/>
    <dgm:cxn modelId="{6EE3E64B-C33C-40C7-B28D-D5016F620E31}" type="presOf" srcId="{CFA63BD5-6801-4B7E-8F82-E4B0D47AB635}" destId="{3F0DD46C-49ED-4D6F-88A4-461F2832385E}" srcOrd="0" destOrd="0" presId="urn:microsoft.com/office/officeart/2018/5/layout/CenteredIconLabelDescriptionList"/>
    <dgm:cxn modelId="{276A8120-815F-46ED-8BC9-8E01B769E2EA}" type="presOf" srcId="{E2020E45-6057-4B13-8824-846D08DF651D}" destId="{C08DCD81-B359-4C3D-B336-64E1438BC71A}" srcOrd="0" destOrd="0" presId="urn:microsoft.com/office/officeart/2018/5/layout/CenteredIconLabelDescriptionList"/>
    <dgm:cxn modelId="{CD775D37-8197-425A-9567-3411AD9E1D20}" type="presOf" srcId="{1ECB5C31-8DD2-4619-B8F6-AF004E2FBE99}" destId="{ED4ADF7E-551D-449F-972E-37D92C390D28}" srcOrd="0" destOrd="1" presId="urn:microsoft.com/office/officeart/2018/5/layout/CenteredIconLabelDescriptionList"/>
    <dgm:cxn modelId="{0A61F3D8-2C80-470F-83C6-F00BA0100453}" type="presOf" srcId="{B2250063-E59D-4AA5-BCDE-B2218CFD7398}" destId="{D1995300-7EE1-4AA1-A4CB-F4737E6B9054}" srcOrd="0" destOrd="0" presId="urn:microsoft.com/office/officeart/2018/5/layout/CenteredIconLabelDescriptionList"/>
    <dgm:cxn modelId="{95003CA8-4B83-4BF8-923D-EC599216C1CF}" srcId="{B2250063-E59D-4AA5-BCDE-B2218CFD7398}" destId="{FB842F0E-FC42-4AE7-ADA5-71BF5B6B18C7}" srcOrd="0" destOrd="0" parTransId="{2F569EFA-DFF2-4B7D-99FF-B846CD38FF51}" sibTransId="{F303BC03-1D82-4A60-B762-09CE425D1B02}"/>
    <dgm:cxn modelId="{9E596F20-F2BA-4D3F-8DE3-46B61498A01F}" srcId="{B2250063-E59D-4AA5-BCDE-B2218CFD7398}" destId="{6EE26A5B-12ED-4986-A02F-952A87F90048}" srcOrd="1" destOrd="0" parTransId="{1102922D-4735-44C3-8E6E-D690C1837FE6}" sibTransId="{D4D7618B-B351-4860-A115-B4F5BB2CE2AC}"/>
    <dgm:cxn modelId="{767ED335-7B02-47AC-B03D-7C73AC1A9A32}" type="presOf" srcId="{80C563D8-A258-445D-BA3C-402E17AB7050}" destId="{ED4ADF7E-551D-449F-972E-37D92C390D28}" srcOrd="0" destOrd="0" presId="urn:microsoft.com/office/officeart/2018/5/layout/CenteredIconLabelDescriptionList"/>
    <dgm:cxn modelId="{BEE36895-2E6B-4EBA-AE70-B9E8E56255C0}" type="presOf" srcId="{E4421CD4-11B4-44EB-9E9C-351FA6838C00}" destId="{ED4ADF7E-551D-449F-972E-37D92C390D28}" srcOrd="0" destOrd="2" presId="urn:microsoft.com/office/officeart/2018/5/layout/CenteredIconLabelDescriptionList"/>
    <dgm:cxn modelId="{76212D34-44F0-44AE-AFAA-B06134340349}" type="presOf" srcId="{FB842F0E-FC42-4AE7-ADA5-71BF5B6B18C7}" destId="{5B21F4C7-1F84-44DD-90AE-9F9235B45860}" srcOrd="0" destOrd="0" presId="urn:microsoft.com/office/officeart/2018/5/layout/CenteredIconLabelDescriptionList"/>
    <dgm:cxn modelId="{5A7E33FE-EE64-4AC3-820F-E41FDA427042}" srcId="{E2020E45-6057-4B13-8824-846D08DF651D}" destId="{80C563D8-A258-445D-BA3C-402E17AB7050}" srcOrd="0" destOrd="0" parTransId="{8F2EE887-A55D-44FD-9972-23B9B4BBFE2D}" sibTransId="{9F9ACA04-5AF2-4347-8A3B-0CA039B8F035}"/>
    <dgm:cxn modelId="{3D1C7FC2-45B1-49BC-9784-1A5F36DB96FC}" srcId="{CFA63BD5-6801-4B7E-8F82-E4B0D47AB635}" destId="{E2020E45-6057-4B13-8824-846D08DF651D}" srcOrd="0" destOrd="0" parTransId="{5FC818C0-D1E0-4808-BEC5-6F8ECC647F5B}" sibTransId="{A0A8CF60-FD86-415C-B40F-C6D1C328069D}"/>
    <dgm:cxn modelId="{40BF0CE6-FE61-4DA4-883E-90EA62FD4F4C}" srcId="{B2250063-E59D-4AA5-BCDE-B2218CFD7398}" destId="{E76D5BDE-E76F-44E6-9034-CA16576011B4}" srcOrd="3" destOrd="0" parTransId="{917B205F-32DB-4D34-BAA9-4F6CD1268FBA}" sibTransId="{4D6DCB7A-3441-4537-9B29-77BA8694FA85}"/>
    <dgm:cxn modelId="{AE0C95AA-5D11-44CB-9CB1-2FC162BE5117}" type="presOf" srcId="{79A1E23E-04B2-4E22-96B9-F7AEC646837A}" destId="{5B21F4C7-1F84-44DD-90AE-9F9235B45860}" srcOrd="0" destOrd="2" presId="urn:microsoft.com/office/officeart/2018/5/layout/CenteredIconLabelDescriptionList"/>
    <dgm:cxn modelId="{C6F62F4B-7C1A-49A6-B697-024513046110}" srcId="{B2250063-E59D-4AA5-BCDE-B2218CFD7398}" destId="{79A1E23E-04B2-4E22-96B9-F7AEC646837A}" srcOrd="2" destOrd="0" parTransId="{C377031D-9C2D-4998-9789-E41F756AD851}" sibTransId="{8CE5E097-93A6-43E4-920D-0BBDDC39B664}"/>
    <dgm:cxn modelId="{08E1DA08-FD8C-440A-880D-B1DA54DDDAE5}" type="presOf" srcId="{6EE26A5B-12ED-4986-A02F-952A87F90048}" destId="{5B21F4C7-1F84-44DD-90AE-9F9235B45860}" srcOrd="0" destOrd="1" presId="urn:microsoft.com/office/officeart/2018/5/layout/CenteredIconLabelDescriptionList"/>
    <dgm:cxn modelId="{E3F7DA77-B0E4-46BD-904C-0B64B7A43097}" type="presParOf" srcId="{3F0DD46C-49ED-4D6F-88A4-461F2832385E}" destId="{A1C60116-6D96-4F03-977A-EED3200FFA11}" srcOrd="0" destOrd="0" presId="urn:microsoft.com/office/officeart/2018/5/layout/CenteredIconLabelDescriptionList"/>
    <dgm:cxn modelId="{EC34D74B-9E25-45DF-8F25-1C44D8DFF535}" type="presParOf" srcId="{A1C60116-6D96-4F03-977A-EED3200FFA11}" destId="{9208D765-697F-40B9-8DAE-ECE1016618A0}" srcOrd="0" destOrd="0" presId="urn:microsoft.com/office/officeart/2018/5/layout/CenteredIconLabelDescriptionList"/>
    <dgm:cxn modelId="{CD6B18A7-82BC-47CE-99F9-DC90A625E07E}" type="presParOf" srcId="{A1C60116-6D96-4F03-977A-EED3200FFA11}" destId="{CDE993AB-F383-40EF-8CE2-EAD8662303BC}" srcOrd="1" destOrd="0" presId="urn:microsoft.com/office/officeart/2018/5/layout/CenteredIconLabelDescriptionList"/>
    <dgm:cxn modelId="{2A41E67C-BF8B-47C4-BE10-C47D1FE7D73F}" type="presParOf" srcId="{A1C60116-6D96-4F03-977A-EED3200FFA11}" destId="{C08DCD81-B359-4C3D-B336-64E1438BC71A}" srcOrd="2" destOrd="0" presId="urn:microsoft.com/office/officeart/2018/5/layout/CenteredIconLabelDescriptionList"/>
    <dgm:cxn modelId="{D6BB0C73-23B8-4133-8A79-419B00FF58A2}" type="presParOf" srcId="{A1C60116-6D96-4F03-977A-EED3200FFA11}" destId="{370C3969-8CCC-420C-8C08-52555622F44D}" srcOrd="3" destOrd="0" presId="urn:microsoft.com/office/officeart/2018/5/layout/CenteredIconLabelDescriptionList"/>
    <dgm:cxn modelId="{84EE4324-E08E-4C77-A4A7-AFD1EED44DBB}" type="presParOf" srcId="{A1C60116-6D96-4F03-977A-EED3200FFA11}" destId="{ED4ADF7E-551D-449F-972E-37D92C390D28}" srcOrd="4" destOrd="0" presId="urn:microsoft.com/office/officeart/2018/5/layout/CenteredIconLabelDescriptionList"/>
    <dgm:cxn modelId="{AEFF0A0D-B33E-46E8-A93B-9621E717FFFE}" type="presParOf" srcId="{3F0DD46C-49ED-4D6F-88A4-461F2832385E}" destId="{11923FF3-9EF6-4127-AA32-8B4CF591FBEF}" srcOrd="1" destOrd="0" presId="urn:microsoft.com/office/officeart/2018/5/layout/CenteredIconLabelDescriptionList"/>
    <dgm:cxn modelId="{03463F0A-BC3F-4C44-83E3-91E9F3BEDB2D}" type="presParOf" srcId="{3F0DD46C-49ED-4D6F-88A4-461F2832385E}" destId="{B6776FC4-263A-4909-AA8D-441E83805E2B}" srcOrd="2" destOrd="0" presId="urn:microsoft.com/office/officeart/2018/5/layout/CenteredIconLabelDescriptionList"/>
    <dgm:cxn modelId="{729973E4-DE2F-4E48-AF0F-9D8301DE6E06}" type="presParOf" srcId="{B6776FC4-263A-4909-AA8D-441E83805E2B}" destId="{038F611B-C834-4FBE-A962-F9FA257A9239}" srcOrd="0" destOrd="0" presId="urn:microsoft.com/office/officeart/2018/5/layout/CenteredIconLabelDescriptionList"/>
    <dgm:cxn modelId="{E1BA6A55-A2DE-4E56-BE94-56EBBA77F344}" type="presParOf" srcId="{B6776FC4-263A-4909-AA8D-441E83805E2B}" destId="{9018AD76-8E38-44C7-B7B9-A9C287B7213B}" srcOrd="1" destOrd="0" presId="urn:microsoft.com/office/officeart/2018/5/layout/CenteredIconLabelDescriptionList"/>
    <dgm:cxn modelId="{2EDA5498-8CAC-409D-8CBB-7642C74BCC7C}" type="presParOf" srcId="{B6776FC4-263A-4909-AA8D-441E83805E2B}" destId="{D1995300-7EE1-4AA1-A4CB-F4737E6B9054}" srcOrd="2" destOrd="0" presId="urn:microsoft.com/office/officeart/2018/5/layout/CenteredIconLabelDescriptionList"/>
    <dgm:cxn modelId="{3575DDC4-4AE2-402B-92EC-03291904E2D2}" type="presParOf" srcId="{B6776FC4-263A-4909-AA8D-441E83805E2B}" destId="{DFEC9CC0-6C5E-43EC-9D15-7CC8F0AC2ACD}" srcOrd="3" destOrd="0" presId="urn:microsoft.com/office/officeart/2018/5/layout/CenteredIconLabelDescriptionList"/>
    <dgm:cxn modelId="{3E1C4A3F-82F5-4ECF-B68A-92BE71C0A2B2}" type="presParOf" srcId="{B6776FC4-263A-4909-AA8D-441E83805E2B}" destId="{5B21F4C7-1F84-44DD-90AE-9F9235B4586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1ADFE9-8BDA-4F96-98AE-9BB41634A5B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AE702D4-EBE0-4998-9312-BD5EBE0FD3FB}">
      <dgm:prSet/>
      <dgm:spPr/>
      <dgm:t>
        <a:bodyPr/>
        <a:lstStyle/>
        <a:p>
          <a:r>
            <a:rPr lang="en-US"/>
            <a:t>Business Source Complete</a:t>
          </a:r>
        </a:p>
      </dgm:t>
    </dgm:pt>
    <dgm:pt modelId="{42CC1BA3-9705-47E0-B246-929F60852488}" type="parTrans" cxnId="{EC71BBB9-5C97-4DE2-ABF9-176164505949}">
      <dgm:prSet/>
      <dgm:spPr/>
      <dgm:t>
        <a:bodyPr/>
        <a:lstStyle/>
        <a:p>
          <a:endParaRPr lang="en-US"/>
        </a:p>
      </dgm:t>
    </dgm:pt>
    <dgm:pt modelId="{9CCF1F78-5E90-4AFA-A3D3-84B4035A02F8}" type="sibTrans" cxnId="{EC71BBB9-5C97-4DE2-ABF9-176164505949}">
      <dgm:prSet/>
      <dgm:spPr/>
      <dgm:t>
        <a:bodyPr/>
        <a:lstStyle/>
        <a:p>
          <a:endParaRPr lang="en-US"/>
        </a:p>
      </dgm:t>
    </dgm:pt>
    <dgm:pt modelId="{8F1B16F9-0840-4E39-997F-04B976209171}">
      <dgm:prSet/>
      <dgm:spPr/>
      <dgm:t>
        <a:bodyPr/>
        <a:lstStyle/>
        <a:p>
          <a:r>
            <a:rPr lang="en-US"/>
            <a:t>PsycINFO, PsycArticles, &amp; PsycTESTS</a:t>
          </a:r>
        </a:p>
      </dgm:t>
    </dgm:pt>
    <dgm:pt modelId="{AFFD6C5B-22B9-48A3-B202-7F3434EF1E72}" type="parTrans" cxnId="{F414B03E-AB85-4A1D-99B3-B0BF8D7A46C3}">
      <dgm:prSet/>
      <dgm:spPr/>
      <dgm:t>
        <a:bodyPr/>
        <a:lstStyle/>
        <a:p>
          <a:endParaRPr lang="en-US"/>
        </a:p>
      </dgm:t>
    </dgm:pt>
    <dgm:pt modelId="{A4ED6F11-D8A8-4996-9CAF-14C2E3075B97}" type="sibTrans" cxnId="{F414B03E-AB85-4A1D-99B3-B0BF8D7A46C3}">
      <dgm:prSet/>
      <dgm:spPr/>
      <dgm:t>
        <a:bodyPr/>
        <a:lstStyle/>
        <a:p>
          <a:endParaRPr lang="en-US"/>
        </a:p>
      </dgm:t>
    </dgm:pt>
    <dgm:pt modelId="{9A66408C-5AD7-4FEA-B898-2EDA7973E11C}">
      <dgm:prSet/>
      <dgm:spPr/>
      <dgm:t>
        <a:bodyPr/>
        <a:lstStyle/>
        <a:p>
          <a:r>
            <a:rPr lang="en-US"/>
            <a:t>WestLaw Campus Research</a:t>
          </a:r>
        </a:p>
      </dgm:t>
    </dgm:pt>
    <dgm:pt modelId="{1D3709EF-F642-4B79-96B4-41E096042AF7}" type="parTrans" cxnId="{6EC0736A-269C-48AF-8D21-762FEF192A85}">
      <dgm:prSet/>
      <dgm:spPr/>
      <dgm:t>
        <a:bodyPr/>
        <a:lstStyle/>
        <a:p>
          <a:endParaRPr lang="en-US"/>
        </a:p>
      </dgm:t>
    </dgm:pt>
    <dgm:pt modelId="{4E9429BD-4A71-47AF-A224-2095F2CECBD0}" type="sibTrans" cxnId="{6EC0736A-269C-48AF-8D21-762FEF192A85}">
      <dgm:prSet/>
      <dgm:spPr/>
      <dgm:t>
        <a:bodyPr/>
        <a:lstStyle/>
        <a:p>
          <a:endParaRPr lang="en-US"/>
        </a:p>
      </dgm:t>
    </dgm:pt>
    <dgm:pt modelId="{15902B40-D4FA-4399-8935-AD910433D848}">
      <dgm:prSet/>
      <dgm:spPr/>
      <dgm:t>
        <a:bodyPr/>
        <a:lstStyle/>
        <a:p>
          <a:r>
            <a:rPr lang="en-US"/>
            <a:t>ProQuest Dissertations &amp; Theses </a:t>
          </a:r>
        </a:p>
      </dgm:t>
    </dgm:pt>
    <dgm:pt modelId="{0334120D-5ACC-4345-9418-28EC2ADA3EC1}" type="parTrans" cxnId="{1870BE7A-7250-43F5-8D81-6E2A28C0F5C1}">
      <dgm:prSet/>
      <dgm:spPr/>
      <dgm:t>
        <a:bodyPr/>
        <a:lstStyle/>
        <a:p>
          <a:endParaRPr lang="en-US"/>
        </a:p>
      </dgm:t>
    </dgm:pt>
    <dgm:pt modelId="{E844851B-7E92-48AE-B26F-0BE7ADFA76A1}" type="sibTrans" cxnId="{1870BE7A-7250-43F5-8D81-6E2A28C0F5C1}">
      <dgm:prSet/>
      <dgm:spPr/>
      <dgm:t>
        <a:bodyPr/>
        <a:lstStyle/>
        <a:p>
          <a:endParaRPr lang="en-US"/>
        </a:p>
      </dgm:t>
    </dgm:pt>
    <dgm:pt modelId="{CFF389A1-8BCB-4CFB-88B3-7C1B1C9C4A3C}">
      <dgm:prSet/>
      <dgm:spPr/>
      <dgm:t>
        <a:bodyPr/>
        <a:lstStyle/>
        <a:p>
          <a:r>
            <a:rPr lang="en-US"/>
            <a:t>Wildlife &amp; Ecology Studies Worldwide</a:t>
          </a:r>
        </a:p>
      </dgm:t>
    </dgm:pt>
    <dgm:pt modelId="{D3BA4731-8361-45D0-BA98-62163FA42300}" type="parTrans" cxnId="{353B9FAF-09B3-4CBE-B774-1920F7B10A73}">
      <dgm:prSet/>
      <dgm:spPr/>
      <dgm:t>
        <a:bodyPr/>
        <a:lstStyle/>
        <a:p>
          <a:endParaRPr lang="en-US"/>
        </a:p>
      </dgm:t>
    </dgm:pt>
    <dgm:pt modelId="{E358E22A-5179-43C4-AD81-FA61D63367C8}" type="sibTrans" cxnId="{353B9FAF-09B3-4CBE-B774-1920F7B10A73}">
      <dgm:prSet/>
      <dgm:spPr/>
      <dgm:t>
        <a:bodyPr/>
        <a:lstStyle/>
        <a:p>
          <a:endParaRPr lang="en-US"/>
        </a:p>
      </dgm:t>
    </dgm:pt>
    <dgm:pt modelId="{055381CE-0F6C-4917-A2FF-12E6B783CA49}">
      <dgm:prSet/>
      <dgm:spPr/>
      <dgm:t>
        <a:bodyPr/>
        <a:lstStyle/>
        <a:p>
          <a:r>
            <a:rPr lang="en-US"/>
            <a:t>IEEE/IET Electronic Library</a:t>
          </a:r>
        </a:p>
      </dgm:t>
    </dgm:pt>
    <dgm:pt modelId="{7D3E4EC8-467F-485E-9DB0-68E4FA11A275}" type="parTrans" cxnId="{2C83A8BC-1F7F-4F53-931E-95ACD6126A4E}">
      <dgm:prSet/>
      <dgm:spPr/>
      <dgm:t>
        <a:bodyPr/>
        <a:lstStyle/>
        <a:p>
          <a:endParaRPr lang="en-US"/>
        </a:p>
      </dgm:t>
    </dgm:pt>
    <dgm:pt modelId="{348D6DF6-8225-43F0-AEC2-271458817735}" type="sibTrans" cxnId="{2C83A8BC-1F7F-4F53-931E-95ACD6126A4E}">
      <dgm:prSet/>
      <dgm:spPr/>
      <dgm:t>
        <a:bodyPr/>
        <a:lstStyle/>
        <a:p>
          <a:endParaRPr lang="en-US"/>
        </a:p>
      </dgm:t>
    </dgm:pt>
    <dgm:pt modelId="{18DE84A8-679F-4220-AA49-96A7E6C91731}">
      <dgm:prSet/>
      <dgm:spPr/>
      <dgm:t>
        <a:bodyPr/>
        <a:lstStyle/>
        <a:p>
          <a:r>
            <a:rPr lang="en-US"/>
            <a:t>Bibliography of Indigenous Peoples in North America</a:t>
          </a:r>
        </a:p>
      </dgm:t>
    </dgm:pt>
    <dgm:pt modelId="{8C02FCBE-B475-45ED-BB38-1D6A1F219237}" type="parTrans" cxnId="{FA0DA71F-FF30-446C-9E9A-2B70CEE716E1}">
      <dgm:prSet/>
      <dgm:spPr/>
      <dgm:t>
        <a:bodyPr/>
        <a:lstStyle/>
        <a:p>
          <a:endParaRPr lang="en-US"/>
        </a:p>
      </dgm:t>
    </dgm:pt>
    <dgm:pt modelId="{E985CFE5-79FB-42EE-94DE-76098545B0D8}" type="sibTrans" cxnId="{FA0DA71F-FF30-446C-9E9A-2B70CEE716E1}">
      <dgm:prSet/>
      <dgm:spPr/>
      <dgm:t>
        <a:bodyPr/>
        <a:lstStyle/>
        <a:p>
          <a:endParaRPr lang="en-US"/>
        </a:p>
      </dgm:t>
    </dgm:pt>
    <dgm:pt modelId="{DAD15416-CC98-45C0-B444-D20247B1B616}">
      <dgm:prSet/>
      <dgm:spPr/>
      <dgm:t>
        <a:bodyPr/>
        <a:lstStyle/>
        <a:p>
          <a:r>
            <a:rPr lang="en-US"/>
            <a:t>Digitalia Hispanica</a:t>
          </a:r>
        </a:p>
      </dgm:t>
    </dgm:pt>
    <dgm:pt modelId="{939EA233-34C5-414F-90ED-2374D4350F6E}" type="parTrans" cxnId="{6BC8CC8E-04F6-4F10-8498-7F64FDBCBDBA}">
      <dgm:prSet/>
      <dgm:spPr/>
      <dgm:t>
        <a:bodyPr/>
        <a:lstStyle/>
        <a:p>
          <a:endParaRPr lang="en-US"/>
        </a:p>
      </dgm:t>
    </dgm:pt>
    <dgm:pt modelId="{A9F44EC8-D1EC-4176-BA47-42D89BBC2720}" type="sibTrans" cxnId="{6BC8CC8E-04F6-4F10-8498-7F64FDBCBDBA}">
      <dgm:prSet/>
      <dgm:spPr/>
      <dgm:t>
        <a:bodyPr/>
        <a:lstStyle/>
        <a:p>
          <a:endParaRPr lang="en-US"/>
        </a:p>
      </dgm:t>
    </dgm:pt>
    <dgm:pt modelId="{E2E59CE1-82FA-4967-AABD-EBE74ED2C1CD}" type="pres">
      <dgm:prSet presAssocID="{5A1ADFE9-8BDA-4F96-98AE-9BB41634A5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D9D9B0-5A87-40B9-A3E2-785995982341}" type="pres">
      <dgm:prSet presAssocID="{DAE702D4-EBE0-4998-9312-BD5EBE0FD3F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8141B-5910-43C3-94D9-13A2A2D38C9C}" type="pres">
      <dgm:prSet presAssocID="{9CCF1F78-5E90-4AFA-A3D3-84B4035A02F8}" presName="sibTrans" presStyleCnt="0"/>
      <dgm:spPr/>
    </dgm:pt>
    <dgm:pt modelId="{1BF6BAA4-1547-4E0C-B503-E8CE141AAE76}" type="pres">
      <dgm:prSet presAssocID="{8F1B16F9-0840-4E39-997F-04B97620917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05AC3-59E7-475E-BAD8-4E4B1C42BD93}" type="pres">
      <dgm:prSet presAssocID="{A4ED6F11-D8A8-4996-9CAF-14C2E3075B97}" presName="sibTrans" presStyleCnt="0"/>
      <dgm:spPr/>
    </dgm:pt>
    <dgm:pt modelId="{8D5756D9-9D43-4721-83C9-2ADF8C11018E}" type="pres">
      <dgm:prSet presAssocID="{9A66408C-5AD7-4FEA-B898-2EDA7973E11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13F701-71D4-4780-B844-77377CBCFE93}" type="pres">
      <dgm:prSet presAssocID="{4E9429BD-4A71-47AF-A224-2095F2CECBD0}" presName="sibTrans" presStyleCnt="0"/>
      <dgm:spPr/>
    </dgm:pt>
    <dgm:pt modelId="{0332104A-A174-415B-90DA-8C8E4CB9A9E4}" type="pres">
      <dgm:prSet presAssocID="{15902B40-D4FA-4399-8935-AD910433D848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DB1CDD-F632-4EFD-8180-A0C8CBAF4DC0}" type="pres">
      <dgm:prSet presAssocID="{E844851B-7E92-48AE-B26F-0BE7ADFA76A1}" presName="sibTrans" presStyleCnt="0"/>
      <dgm:spPr/>
    </dgm:pt>
    <dgm:pt modelId="{7F2C8799-4BDF-4BFD-95E5-B43801841D6F}" type="pres">
      <dgm:prSet presAssocID="{CFF389A1-8BCB-4CFB-88B3-7C1B1C9C4A3C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FF14B-5914-4E36-9586-69968ED41072}" type="pres">
      <dgm:prSet presAssocID="{E358E22A-5179-43C4-AD81-FA61D63367C8}" presName="sibTrans" presStyleCnt="0"/>
      <dgm:spPr/>
    </dgm:pt>
    <dgm:pt modelId="{A12267CC-669F-4FE8-AB30-576748B94ADA}" type="pres">
      <dgm:prSet presAssocID="{055381CE-0F6C-4917-A2FF-12E6B783CA4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57DE7C-58BF-4D9D-9B22-8629329C9185}" type="pres">
      <dgm:prSet presAssocID="{348D6DF6-8225-43F0-AEC2-271458817735}" presName="sibTrans" presStyleCnt="0"/>
      <dgm:spPr/>
    </dgm:pt>
    <dgm:pt modelId="{B988A378-6A20-40DE-9CF2-739D8BCE3979}" type="pres">
      <dgm:prSet presAssocID="{18DE84A8-679F-4220-AA49-96A7E6C91731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4403E-7AE1-4BFB-B6FD-7F98CDCE37E9}" type="pres">
      <dgm:prSet presAssocID="{E985CFE5-79FB-42EE-94DE-76098545B0D8}" presName="sibTrans" presStyleCnt="0"/>
      <dgm:spPr/>
    </dgm:pt>
    <dgm:pt modelId="{484E1B42-9BE9-4737-A25A-725E9614E8B1}" type="pres">
      <dgm:prSet presAssocID="{DAD15416-CC98-45C0-B444-D20247B1B616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7385F1-B739-43D9-AB63-C2E5C1F822E4}" type="presOf" srcId="{DAE702D4-EBE0-4998-9312-BD5EBE0FD3FB}" destId="{39D9D9B0-5A87-40B9-A3E2-785995982341}" srcOrd="0" destOrd="0" presId="urn:microsoft.com/office/officeart/2005/8/layout/default"/>
    <dgm:cxn modelId="{69140223-617E-4EF8-B23A-E54A970B725D}" type="presOf" srcId="{8F1B16F9-0840-4E39-997F-04B976209171}" destId="{1BF6BAA4-1547-4E0C-B503-E8CE141AAE76}" srcOrd="0" destOrd="0" presId="urn:microsoft.com/office/officeart/2005/8/layout/default"/>
    <dgm:cxn modelId="{EC71BBB9-5C97-4DE2-ABF9-176164505949}" srcId="{5A1ADFE9-8BDA-4F96-98AE-9BB41634A5BC}" destId="{DAE702D4-EBE0-4998-9312-BD5EBE0FD3FB}" srcOrd="0" destOrd="0" parTransId="{42CC1BA3-9705-47E0-B246-929F60852488}" sibTransId="{9CCF1F78-5E90-4AFA-A3D3-84B4035A02F8}"/>
    <dgm:cxn modelId="{9F9E9457-2AB7-47D7-9219-AECEC9CC463E}" type="presOf" srcId="{15902B40-D4FA-4399-8935-AD910433D848}" destId="{0332104A-A174-415B-90DA-8C8E4CB9A9E4}" srcOrd="0" destOrd="0" presId="urn:microsoft.com/office/officeart/2005/8/layout/default"/>
    <dgm:cxn modelId="{353B9FAF-09B3-4CBE-B774-1920F7B10A73}" srcId="{5A1ADFE9-8BDA-4F96-98AE-9BB41634A5BC}" destId="{CFF389A1-8BCB-4CFB-88B3-7C1B1C9C4A3C}" srcOrd="4" destOrd="0" parTransId="{D3BA4731-8361-45D0-BA98-62163FA42300}" sibTransId="{E358E22A-5179-43C4-AD81-FA61D63367C8}"/>
    <dgm:cxn modelId="{40E134D0-5A31-4255-A6E5-662B759D1BC6}" type="presOf" srcId="{9A66408C-5AD7-4FEA-B898-2EDA7973E11C}" destId="{8D5756D9-9D43-4721-83C9-2ADF8C11018E}" srcOrd="0" destOrd="0" presId="urn:microsoft.com/office/officeart/2005/8/layout/default"/>
    <dgm:cxn modelId="{6EC0736A-269C-48AF-8D21-762FEF192A85}" srcId="{5A1ADFE9-8BDA-4F96-98AE-9BB41634A5BC}" destId="{9A66408C-5AD7-4FEA-B898-2EDA7973E11C}" srcOrd="2" destOrd="0" parTransId="{1D3709EF-F642-4B79-96B4-41E096042AF7}" sibTransId="{4E9429BD-4A71-47AF-A224-2095F2CECBD0}"/>
    <dgm:cxn modelId="{6BC8CC8E-04F6-4F10-8498-7F64FDBCBDBA}" srcId="{5A1ADFE9-8BDA-4F96-98AE-9BB41634A5BC}" destId="{DAD15416-CC98-45C0-B444-D20247B1B616}" srcOrd="7" destOrd="0" parTransId="{939EA233-34C5-414F-90ED-2374D4350F6E}" sibTransId="{A9F44EC8-D1EC-4176-BA47-42D89BBC2720}"/>
    <dgm:cxn modelId="{2C83A8BC-1F7F-4F53-931E-95ACD6126A4E}" srcId="{5A1ADFE9-8BDA-4F96-98AE-9BB41634A5BC}" destId="{055381CE-0F6C-4917-A2FF-12E6B783CA49}" srcOrd="5" destOrd="0" parTransId="{7D3E4EC8-467F-485E-9DB0-68E4FA11A275}" sibTransId="{348D6DF6-8225-43F0-AEC2-271458817735}"/>
    <dgm:cxn modelId="{52C1ABD0-B08F-42A8-97AE-BFF41CC874D5}" type="presOf" srcId="{18DE84A8-679F-4220-AA49-96A7E6C91731}" destId="{B988A378-6A20-40DE-9CF2-739D8BCE3979}" srcOrd="0" destOrd="0" presId="urn:microsoft.com/office/officeart/2005/8/layout/default"/>
    <dgm:cxn modelId="{74985F15-9D5E-4493-B51F-69E3D02B73E4}" type="presOf" srcId="{055381CE-0F6C-4917-A2FF-12E6B783CA49}" destId="{A12267CC-669F-4FE8-AB30-576748B94ADA}" srcOrd="0" destOrd="0" presId="urn:microsoft.com/office/officeart/2005/8/layout/default"/>
    <dgm:cxn modelId="{A5C0B7D7-B448-4803-9EE3-ED69415F0AD3}" type="presOf" srcId="{CFF389A1-8BCB-4CFB-88B3-7C1B1C9C4A3C}" destId="{7F2C8799-4BDF-4BFD-95E5-B43801841D6F}" srcOrd="0" destOrd="0" presId="urn:microsoft.com/office/officeart/2005/8/layout/default"/>
    <dgm:cxn modelId="{FA0DA71F-FF30-446C-9E9A-2B70CEE716E1}" srcId="{5A1ADFE9-8BDA-4F96-98AE-9BB41634A5BC}" destId="{18DE84A8-679F-4220-AA49-96A7E6C91731}" srcOrd="6" destOrd="0" parTransId="{8C02FCBE-B475-45ED-BB38-1D6A1F219237}" sibTransId="{E985CFE5-79FB-42EE-94DE-76098545B0D8}"/>
    <dgm:cxn modelId="{CEA4289A-C90C-4EDA-A12E-AD932172F44E}" type="presOf" srcId="{5A1ADFE9-8BDA-4F96-98AE-9BB41634A5BC}" destId="{E2E59CE1-82FA-4967-AABD-EBE74ED2C1CD}" srcOrd="0" destOrd="0" presId="urn:microsoft.com/office/officeart/2005/8/layout/default"/>
    <dgm:cxn modelId="{F414B03E-AB85-4A1D-99B3-B0BF8D7A46C3}" srcId="{5A1ADFE9-8BDA-4F96-98AE-9BB41634A5BC}" destId="{8F1B16F9-0840-4E39-997F-04B976209171}" srcOrd="1" destOrd="0" parTransId="{AFFD6C5B-22B9-48A3-B202-7F3434EF1E72}" sibTransId="{A4ED6F11-D8A8-4996-9CAF-14C2E3075B97}"/>
    <dgm:cxn modelId="{EC85B378-9A15-41A8-B873-A1D279E95D80}" type="presOf" srcId="{DAD15416-CC98-45C0-B444-D20247B1B616}" destId="{484E1B42-9BE9-4737-A25A-725E9614E8B1}" srcOrd="0" destOrd="0" presId="urn:microsoft.com/office/officeart/2005/8/layout/default"/>
    <dgm:cxn modelId="{1870BE7A-7250-43F5-8D81-6E2A28C0F5C1}" srcId="{5A1ADFE9-8BDA-4F96-98AE-9BB41634A5BC}" destId="{15902B40-D4FA-4399-8935-AD910433D848}" srcOrd="3" destOrd="0" parTransId="{0334120D-5ACC-4345-9418-28EC2ADA3EC1}" sibTransId="{E844851B-7E92-48AE-B26F-0BE7ADFA76A1}"/>
    <dgm:cxn modelId="{FE1D5B37-4462-4B89-9569-04B769BB0FEB}" type="presParOf" srcId="{E2E59CE1-82FA-4967-AABD-EBE74ED2C1CD}" destId="{39D9D9B0-5A87-40B9-A3E2-785995982341}" srcOrd="0" destOrd="0" presId="urn:microsoft.com/office/officeart/2005/8/layout/default"/>
    <dgm:cxn modelId="{E0CA5C96-3C30-4117-84C1-7300A01FCE41}" type="presParOf" srcId="{E2E59CE1-82FA-4967-AABD-EBE74ED2C1CD}" destId="{0FD8141B-5910-43C3-94D9-13A2A2D38C9C}" srcOrd="1" destOrd="0" presId="urn:microsoft.com/office/officeart/2005/8/layout/default"/>
    <dgm:cxn modelId="{2BF07205-060C-4E51-984A-F1141D40224F}" type="presParOf" srcId="{E2E59CE1-82FA-4967-AABD-EBE74ED2C1CD}" destId="{1BF6BAA4-1547-4E0C-B503-E8CE141AAE76}" srcOrd="2" destOrd="0" presId="urn:microsoft.com/office/officeart/2005/8/layout/default"/>
    <dgm:cxn modelId="{D415FF24-85DD-4865-B6A1-2728F4A270F9}" type="presParOf" srcId="{E2E59CE1-82FA-4967-AABD-EBE74ED2C1CD}" destId="{6B205AC3-59E7-475E-BAD8-4E4B1C42BD93}" srcOrd="3" destOrd="0" presId="urn:microsoft.com/office/officeart/2005/8/layout/default"/>
    <dgm:cxn modelId="{3B08DF6F-511A-4535-9DB3-B9E16C41BA58}" type="presParOf" srcId="{E2E59CE1-82FA-4967-AABD-EBE74ED2C1CD}" destId="{8D5756D9-9D43-4721-83C9-2ADF8C11018E}" srcOrd="4" destOrd="0" presId="urn:microsoft.com/office/officeart/2005/8/layout/default"/>
    <dgm:cxn modelId="{49CD5EC8-C6A3-4FD8-A024-75AD7742F441}" type="presParOf" srcId="{E2E59CE1-82FA-4967-AABD-EBE74ED2C1CD}" destId="{E113F701-71D4-4780-B844-77377CBCFE93}" srcOrd="5" destOrd="0" presId="urn:microsoft.com/office/officeart/2005/8/layout/default"/>
    <dgm:cxn modelId="{51834F41-788B-4EC4-A209-E894D4AF30AB}" type="presParOf" srcId="{E2E59CE1-82FA-4967-AABD-EBE74ED2C1CD}" destId="{0332104A-A174-415B-90DA-8C8E4CB9A9E4}" srcOrd="6" destOrd="0" presId="urn:microsoft.com/office/officeart/2005/8/layout/default"/>
    <dgm:cxn modelId="{70500058-A92E-4D12-A653-A0315E7AEFC6}" type="presParOf" srcId="{E2E59CE1-82FA-4967-AABD-EBE74ED2C1CD}" destId="{13DB1CDD-F632-4EFD-8180-A0C8CBAF4DC0}" srcOrd="7" destOrd="0" presId="urn:microsoft.com/office/officeart/2005/8/layout/default"/>
    <dgm:cxn modelId="{5710934C-D8CE-4E57-AA3E-F235DA6D9DA8}" type="presParOf" srcId="{E2E59CE1-82FA-4967-AABD-EBE74ED2C1CD}" destId="{7F2C8799-4BDF-4BFD-95E5-B43801841D6F}" srcOrd="8" destOrd="0" presId="urn:microsoft.com/office/officeart/2005/8/layout/default"/>
    <dgm:cxn modelId="{CC0DAA94-2E32-4934-AD47-B63E55165CAB}" type="presParOf" srcId="{E2E59CE1-82FA-4967-AABD-EBE74ED2C1CD}" destId="{85EFF14B-5914-4E36-9586-69968ED41072}" srcOrd="9" destOrd="0" presId="urn:microsoft.com/office/officeart/2005/8/layout/default"/>
    <dgm:cxn modelId="{317BB4B5-6ADF-45E0-A28D-0533933CE851}" type="presParOf" srcId="{E2E59CE1-82FA-4967-AABD-EBE74ED2C1CD}" destId="{A12267CC-669F-4FE8-AB30-576748B94ADA}" srcOrd="10" destOrd="0" presId="urn:microsoft.com/office/officeart/2005/8/layout/default"/>
    <dgm:cxn modelId="{49F838ED-F72C-4FB5-9D4A-8A14A2C72B36}" type="presParOf" srcId="{E2E59CE1-82FA-4967-AABD-EBE74ED2C1CD}" destId="{7F57DE7C-58BF-4D9D-9B22-8629329C9185}" srcOrd="11" destOrd="0" presId="urn:microsoft.com/office/officeart/2005/8/layout/default"/>
    <dgm:cxn modelId="{F70259FA-C68A-4AB4-9EC8-0AF5DAFCAF85}" type="presParOf" srcId="{E2E59CE1-82FA-4967-AABD-EBE74ED2C1CD}" destId="{B988A378-6A20-40DE-9CF2-739D8BCE3979}" srcOrd="12" destOrd="0" presId="urn:microsoft.com/office/officeart/2005/8/layout/default"/>
    <dgm:cxn modelId="{8269A1C7-F5C9-443B-8C9C-D0609532C003}" type="presParOf" srcId="{E2E59CE1-82FA-4967-AABD-EBE74ED2C1CD}" destId="{D534403E-7AE1-4BFB-B6FD-7F98CDCE37E9}" srcOrd="13" destOrd="0" presId="urn:microsoft.com/office/officeart/2005/8/layout/default"/>
    <dgm:cxn modelId="{1EA70634-E2C3-4362-B04F-5B38641010CA}" type="presParOf" srcId="{E2E59CE1-82FA-4967-AABD-EBE74ED2C1CD}" destId="{484E1B42-9BE9-4737-A25A-725E9614E8B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A6ECA-5A29-4BB5-8104-D261658A9876}">
      <dsp:nvSpPr>
        <dsp:cNvPr id="0" name=""/>
        <dsp:cNvSpPr/>
      </dsp:nvSpPr>
      <dsp:spPr>
        <a:xfrm>
          <a:off x="0" y="0"/>
          <a:ext cx="8549640" cy="11358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Helps to improve efficiency and reduce cost</a:t>
          </a:r>
        </a:p>
      </dsp:txBody>
      <dsp:txXfrm>
        <a:off x="33267" y="33267"/>
        <a:ext cx="7323997" cy="1069290"/>
      </dsp:txXfrm>
    </dsp:sp>
    <dsp:sp modelId="{E2104B1E-229A-4DBD-A9B1-CC24DD987C10}">
      <dsp:nvSpPr>
        <dsp:cNvPr id="0" name=""/>
        <dsp:cNvSpPr/>
      </dsp:nvSpPr>
      <dsp:spPr>
        <a:xfrm>
          <a:off x="754379" y="1325127"/>
          <a:ext cx="8549640" cy="11358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Provides core set of resources for all NM college students</a:t>
          </a:r>
        </a:p>
      </dsp:txBody>
      <dsp:txXfrm>
        <a:off x="787646" y="1358394"/>
        <a:ext cx="6990440" cy="1069290"/>
      </dsp:txXfrm>
    </dsp:sp>
    <dsp:sp modelId="{F3E33F51-79DC-400E-91C2-82117F60A29E}">
      <dsp:nvSpPr>
        <dsp:cNvPr id="0" name=""/>
        <dsp:cNvSpPr/>
      </dsp:nvSpPr>
      <dsp:spPr>
        <a:xfrm>
          <a:off x="1508759" y="2650255"/>
          <a:ext cx="8549640" cy="11358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Facilitates transition from 2-year to 4-year schools</a:t>
          </a:r>
        </a:p>
      </dsp:txBody>
      <dsp:txXfrm>
        <a:off x="1542026" y="2683522"/>
        <a:ext cx="6990440" cy="1069290"/>
      </dsp:txXfrm>
    </dsp:sp>
    <dsp:sp modelId="{80AD8092-8C11-4D56-BBBA-F9D32296535A}">
      <dsp:nvSpPr>
        <dsp:cNvPr id="0" name=""/>
        <dsp:cNvSpPr/>
      </dsp:nvSpPr>
      <dsp:spPr>
        <a:xfrm>
          <a:off x="7811354" y="861333"/>
          <a:ext cx="738285" cy="73828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7977468" y="861333"/>
        <a:ext cx="406057" cy="555559"/>
      </dsp:txXfrm>
    </dsp:sp>
    <dsp:sp modelId="{94EDF94A-0B09-4151-8FF4-DE3D3F2C5492}">
      <dsp:nvSpPr>
        <dsp:cNvPr id="0" name=""/>
        <dsp:cNvSpPr/>
      </dsp:nvSpPr>
      <dsp:spPr>
        <a:xfrm>
          <a:off x="8565734" y="2178889"/>
          <a:ext cx="738285" cy="73828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8731848" y="2178889"/>
        <a:ext cx="406057" cy="555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8D765-697F-40B9-8DAE-ECE1016618A0}">
      <dsp:nvSpPr>
        <dsp:cNvPr id="0" name=""/>
        <dsp:cNvSpPr/>
      </dsp:nvSpPr>
      <dsp:spPr>
        <a:xfrm>
          <a:off x="2162668" y="0"/>
          <a:ext cx="1509048" cy="1135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DCD81-B359-4C3D-B336-64E1438BC71A}">
      <dsp:nvSpPr>
        <dsp:cNvPr id="0" name=""/>
        <dsp:cNvSpPr/>
      </dsp:nvSpPr>
      <dsp:spPr>
        <a:xfrm>
          <a:off x="761409" y="1252628"/>
          <a:ext cx="4311566" cy="486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400" kern="1200"/>
            <a:t>Academic Search Complete: </a:t>
          </a:r>
        </a:p>
      </dsp:txBody>
      <dsp:txXfrm>
        <a:off x="761409" y="1252628"/>
        <a:ext cx="4311566" cy="486697"/>
      </dsp:txXfrm>
    </dsp:sp>
    <dsp:sp modelId="{ED4ADF7E-551D-449F-972E-37D92C390D28}">
      <dsp:nvSpPr>
        <dsp:cNvPr id="0" name=""/>
        <dsp:cNvSpPr/>
      </dsp:nvSpPr>
      <dsp:spPr>
        <a:xfrm>
          <a:off x="761409" y="1793745"/>
          <a:ext cx="4311566" cy="1825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Upper-level UNM Law and Masters of Studies in Law students routinely use</a:t>
          </a:r>
          <a:r>
            <a:rPr lang="en-US" sz="1700" kern="1200">
              <a:latin typeface="Arial" panose="020B0604020202020204"/>
            </a:rPr>
            <a:t> </a:t>
          </a:r>
          <a:r>
            <a:rPr lang="en-US" sz="1700" kern="1200"/>
            <a:t>in researching for their Law seminar class papers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Student staff on all three flagship Law Journals use </a:t>
          </a:r>
          <a:r>
            <a:rPr lang="en-US" sz="1700" kern="1200">
              <a:latin typeface="Arial" panose="020B0604020202020204"/>
            </a:rPr>
            <a:t>to source-and-citation</a:t>
          </a:r>
          <a:r>
            <a:rPr lang="en-US" sz="1700" kern="1200"/>
            <a:t> </a:t>
          </a:r>
          <a:r>
            <a:rPr lang="en-US" sz="1700" kern="1200">
              <a:latin typeface="Arial" panose="020B0604020202020204"/>
            </a:rPr>
            <a:t>check</a:t>
          </a:r>
          <a:r>
            <a:rPr lang="en-US" sz="1700" kern="1200"/>
            <a:t> for their editorial work, as well as their own scholarly pursuits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>
              <a:latin typeface="Arial" panose="020B0604020202020204"/>
            </a:rPr>
            <a:t>45,160 </a:t>
          </a:r>
          <a:r>
            <a:rPr lang="en-US" sz="1700" b="0" kern="1200">
              <a:latin typeface="Arial" panose="020B0604020202020204"/>
            </a:rPr>
            <a:t>searches performed in FY22</a:t>
          </a:r>
        </a:p>
      </dsp:txBody>
      <dsp:txXfrm>
        <a:off x="761409" y="1793745"/>
        <a:ext cx="4311566" cy="1825496"/>
      </dsp:txXfrm>
    </dsp:sp>
    <dsp:sp modelId="{038F611B-C834-4FBE-A962-F9FA257A9239}">
      <dsp:nvSpPr>
        <dsp:cNvPr id="0" name=""/>
        <dsp:cNvSpPr/>
      </dsp:nvSpPr>
      <dsp:spPr>
        <a:xfrm>
          <a:off x="7228759" y="0"/>
          <a:ext cx="1509048" cy="1135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95300-7EE1-4AA1-A4CB-F4737E6B9054}">
      <dsp:nvSpPr>
        <dsp:cNvPr id="0" name=""/>
        <dsp:cNvSpPr/>
      </dsp:nvSpPr>
      <dsp:spPr>
        <a:xfrm>
          <a:off x="5827500" y="1252628"/>
          <a:ext cx="4311566" cy="486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2400" kern="1200"/>
            <a:t>CINAHL:</a:t>
          </a:r>
        </a:p>
      </dsp:txBody>
      <dsp:txXfrm>
        <a:off x="5827500" y="1252628"/>
        <a:ext cx="4311566" cy="486697"/>
      </dsp:txXfrm>
    </dsp:sp>
    <dsp:sp modelId="{5B21F4C7-1F84-44DD-90AE-9F9235B45860}">
      <dsp:nvSpPr>
        <dsp:cNvPr id="0" name=""/>
        <dsp:cNvSpPr/>
      </dsp:nvSpPr>
      <dsp:spPr>
        <a:xfrm>
          <a:off x="5827500" y="1793745"/>
          <a:ext cx="4311566" cy="1825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CINAHL is an essential database for nursing and allied health students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Accreditation of nursing programs often requires CINAHL access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NMNEC nursing students have access through their local programs and UNM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>
              <a:latin typeface="Arial" panose="020B0604020202020204"/>
            </a:rPr>
            <a:t>49,936 </a:t>
          </a:r>
          <a:r>
            <a:rPr lang="en-US" sz="1700" b="0" kern="1200">
              <a:latin typeface="Arial" panose="020B0604020202020204"/>
            </a:rPr>
            <a:t>s</a:t>
          </a:r>
          <a:r>
            <a:rPr lang="en-US" sz="1700" kern="1200">
              <a:latin typeface="Arial" panose="020B0604020202020204"/>
            </a:rPr>
            <a:t>earches performed in FY22</a:t>
          </a:r>
        </a:p>
      </dsp:txBody>
      <dsp:txXfrm>
        <a:off x="5827500" y="1793745"/>
        <a:ext cx="4311566" cy="1825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9D9B0-5A87-40B9-A3E2-785995982341}">
      <dsp:nvSpPr>
        <dsp:cNvPr id="0" name=""/>
        <dsp:cNvSpPr/>
      </dsp:nvSpPr>
      <dsp:spPr>
        <a:xfrm>
          <a:off x="2946" y="373475"/>
          <a:ext cx="2337792" cy="1402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Business Source Complete</a:t>
          </a:r>
        </a:p>
      </dsp:txBody>
      <dsp:txXfrm>
        <a:off x="2946" y="373475"/>
        <a:ext cx="2337792" cy="1402675"/>
      </dsp:txXfrm>
    </dsp:sp>
    <dsp:sp modelId="{1BF6BAA4-1547-4E0C-B503-E8CE141AAE76}">
      <dsp:nvSpPr>
        <dsp:cNvPr id="0" name=""/>
        <dsp:cNvSpPr/>
      </dsp:nvSpPr>
      <dsp:spPr>
        <a:xfrm>
          <a:off x="2574518" y="373475"/>
          <a:ext cx="2337792" cy="1402675"/>
        </a:xfrm>
        <a:prstGeom prst="rect">
          <a:avLst/>
        </a:prstGeom>
        <a:solidFill>
          <a:schemeClr val="accent5">
            <a:hueOff val="-406295"/>
            <a:satOff val="-2146"/>
            <a:lumOff val="1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PsycINFO, PsycArticles, &amp; PsycTESTS</a:t>
          </a:r>
        </a:p>
      </dsp:txBody>
      <dsp:txXfrm>
        <a:off x="2574518" y="373475"/>
        <a:ext cx="2337792" cy="1402675"/>
      </dsp:txXfrm>
    </dsp:sp>
    <dsp:sp modelId="{8D5756D9-9D43-4721-83C9-2ADF8C11018E}">
      <dsp:nvSpPr>
        <dsp:cNvPr id="0" name=""/>
        <dsp:cNvSpPr/>
      </dsp:nvSpPr>
      <dsp:spPr>
        <a:xfrm>
          <a:off x="5146089" y="373475"/>
          <a:ext cx="2337792" cy="1402675"/>
        </a:xfrm>
        <a:prstGeom prst="rect">
          <a:avLst/>
        </a:prstGeom>
        <a:solidFill>
          <a:schemeClr val="accent5">
            <a:hueOff val="-812589"/>
            <a:satOff val="-4292"/>
            <a:lumOff val="25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WestLaw Campus Research</a:t>
          </a:r>
        </a:p>
      </dsp:txBody>
      <dsp:txXfrm>
        <a:off x="5146089" y="373475"/>
        <a:ext cx="2337792" cy="1402675"/>
      </dsp:txXfrm>
    </dsp:sp>
    <dsp:sp modelId="{0332104A-A174-415B-90DA-8C8E4CB9A9E4}">
      <dsp:nvSpPr>
        <dsp:cNvPr id="0" name=""/>
        <dsp:cNvSpPr/>
      </dsp:nvSpPr>
      <dsp:spPr>
        <a:xfrm>
          <a:off x="7717661" y="373475"/>
          <a:ext cx="2337792" cy="1402675"/>
        </a:xfrm>
        <a:prstGeom prst="rect">
          <a:avLst/>
        </a:prstGeom>
        <a:solidFill>
          <a:schemeClr val="accent5">
            <a:hueOff val="-1218884"/>
            <a:satOff val="-6438"/>
            <a:lumOff val="38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ProQuest Dissertations &amp; Theses </a:t>
          </a:r>
        </a:p>
      </dsp:txBody>
      <dsp:txXfrm>
        <a:off x="7717661" y="373475"/>
        <a:ext cx="2337792" cy="1402675"/>
      </dsp:txXfrm>
    </dsp:sp>
    <dsp:sp modelId="{7F2C8799-4BDF-4BFD-95E5-B43801841D6F}">
      <dsp:nvSpPr>
        <dsp:cNvPr id="0" name=""/>
        <dsp:cNvSpPr/>
      </dsp:nvSpPr>
      <dsp:spPr>
        <a:xfrm>
          <a:off x="2946" y="2009929"/>
          <a:ext cx="2337792" cy="1402675"/>
        </a:xfrm>
        <a:prstGeom prst="rect">
          <a:avLst/>
        </a:prstGeom>
        <a:solidFill>
          <a:schemeClr val="accent5">
            <a:hueOff val="-1625179"/>
            <a:satOff val="-8585"/>
            <a:lumOff val="51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Wildlife &amp; Ecology Studies Worldwide</a:t>
          </a:r>
        </a:p>
      </dsp:txBody>
      <dsp:txXfrm>
        <a:off x="2946" y="2009929"/>
        <a:ext cx="2337792" cy="1402675"/>
      </dsp:txXfrm>
    </dsp:sp>
    <dsp:sp modelId="{A12267CC-669F-4FE8-AB30-576748B94ADA}">
      <dsp:nvSpPr>
        <dsp:cNvPr id="0" name=""/>
        <dsp:cNvSpPr/>
      </dsp:nvSpPr>
      <dsp:spPr>
        <a:xfrm>
          <a:off x="2574518" y="2009929"/>
          <a:ext cx="2337792" cy="1402675"/>
        </a:xfrm>
        <a:prstGeom prst="rect">
          <a:avLst/>
        </a:prstGeom>
        <a:solidFill>
          <a:schemeClr val="accent5">
            <a:hueOff val="-2031474"/>
            <a:satOff val="-10731"/>
            <a:lumOff val="644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IEEE/IET Electronic Library</a:t>
          </a:r>
        </a:p>
      </dsp:txBody>
      <dsp:txXfrm>
        <a:off x="2574518" y="2009929"/>
        <a:ext cx="2337792" cy="1402675"/>
      </dsp:txXfrm>
    </dsp:sp>
    <dsp:sp modelId="{B988A378-6A20-40DE-9CF2-739D8BCE3979}">
      <dsp:nvSpPr>
        <dsp:cNvPr id="0" name=""/>
        <dsp:cNvSpPr/>
      </dsp:nvSpPr>
      <dsp:spPr>
        <a:xfrm>
          <a:off x="5146089" y="2009929"/>
          <a:ext cx="2337792" cy="1402675"/>
        </a:xfrm>
        <a:prstGeom prst="rect">
          <a:avLst/>
        </a:prstGeom>
        <a:solidFill>
          <a:schemeClr val="accent5">
            <a:hueOff val="-2437768"/>
            <a:satOff val="-12877"/>
            <a:lumOff val="77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Bibliography of Indigenous Peoples in North America</a:t>
          </a:r>
        </a:p>
      </dsp:txBody>
      <dsp:txXfrm>
        <a:off x="5146089" y="2009929"/>
        <a:ext cx="2337792" cy="1402675"/>
      </dsp:txXfrm>
    </dsp:sp>
    <dsp:sp modelId="{484E1B42-9BE9-4737-A25A-725E9614E8B1}">
      <dsp:nvSpPr>
        <dsp:cNvPr id="0" name=""/>
        <dsp:cNvSpPr/>
      </dsp:nvSpPr>
      <dsp:spPr>
        <a:xfrm>
          <a:off x="7717661" y="2009929"/>
          <a:ext cx="2337792" cy="1402675"/>
        </a:xfrm>
        <a:prstGeom prst="rect">
          <a:avLst/>
        </a:prstGeom>
        <a:solidFill>
          <a:schemeClr val="accent5">
            <a:hueOff val="-2844063"/>
            <a:satOff val="-15023"/>
            <a:lumOff val="90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Digitalia Hispanica</a:t>
          </a:r>
        </a:p>
      </dsp:txBody>
      <dsp:txXfrm>
        <a:off x="7717661" y="2009929"/>
        <a:ext cx="2337792" cy="140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065F6-AC28-F640-B145-7DA2A5649663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BCE58-4392-A64A-8F49-CF83B0994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94" y="1638845"/>
            <a:ext cx="8040096" cy="19975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235" y="5074920"/>
            <a:ext cx="944535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1235" y="5907023"/>
            <a:ext cx="944535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9/30/2022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9/30/2022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" y="6055761"/>
            <a:ext cx="12192000" cy="8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5989762"/>
            <a:ext cx="12192001" cy="65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28916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835883" y="6436396"/>
            <a:ext cx="1165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0467" y="64215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055761"/>
            <a:ext cx="12192000" cy="802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5989762"/>
            <a:ext cx="12192001" cy="65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35883" y="6436396"/>
            <a:ext cx="1165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0467" y="642156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6" y="6232518"/>
            <a:ext cx="677025" cy="4487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543" y="4633354"/>
            <a:ext cx="10058400" cy="709714"/>
          </a:xfrm>
        </p:spPr>
        <p:txBody>
          <a:bodyPr>
            <a:normAutofit/>
          </a:bodyPr>
          <a:lstStyle/>
          <a:p>
            <a:r>
              <a:rPr lang="en-US" sz="1800" dirty="0">
                <a:cs typeface="Calibri Light"/>
              </a:rPr>
              <a:t>GO </a:t>
            </a:r>
            <a:r>
              <a:rPr lang="en-US" sz="1800">
                <a:cs typeface="Calibri Light"/>
              </a:rPr>
              <a:t>Bond </a:t>
            </a:r>
            <a:r>
              <a:rPr lang="en-US" sz="1800" smtClean="0">
                <a:cs typeface="Calibri Light"/>
              </a:rPr>
              <a:t>2 </a:t>
            </a:r>
            <a:r>
              <a:rPr lang="en-US" sz="1800" dirty="0">
                <a:cs typeface="Calibri Light"/>
              </a:rPr>
              <a:t>supports the Libraries at the University of New Mexico - Albuquerque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94" y="1638845"/>
            <a:ext cx="8040096" cy="19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1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D800F-386B-4AA6-A057-FF720AEB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Libraries GO Bonds have also been used for technology to support use of library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4DFE9-5695-4F74-B385-6783416D9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1" t="2202" r="261" b="8924"/>
          <a:stretch/>
        </p:blipFill>
        <p:spPr>
          <a:xfrm>
            <a:off x="962705" y="640080"/>
            <a:ext cx="4804404" cy="3602736"/>
          </a:xfrm>
          <a:prstGeom prst="rect">
            <a:avLst/>
          </a:prstGeom>
        </p:spPr>
      </p:pic>
      <p:sp>
        <p:nvSpPr>
          <p:cNvPr id="31" name="Rectangle 19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D8232-E384-4A27-8CD3-1D1FCBAEC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8" t="23838" r="448" b="19912"/>
          <a:stretch/>
        </p:blipFill>
        <p:spPr>
          <a:xfrm>
            <a:off x="6424891" y="640080"/>
            <a:ext cx="4803646" cy="3602736"/>
          </a:xfrm>
          <a:prstGeom prst="rect">
            <a:avLst/>
          </a:prstGeom>
        </p:spPr>
      </p:pic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3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883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87E19-DDD0-4509-8DB5-194F1B7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145075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UNM Law Library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CE003-5A1F-4435-BC7A-D50FC6B3C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204" y="2023962"/>
            <a:ext cx="6697715" cy="38451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/>
              <a:t>In FY22,the Law Library used its GO Bond money to purchase the West Academic Study Aids database</a:t>
            </a:r>
          </a:p>
          <a:p>
            <a:pPr marL="0" indent="0">
              <a:buNone/>
            </a:pPr>
            <a:endParaRPr lang="en-US" sz="1400" b="1">
              <a:cs typeface="Calibri" panose="020F0502020204030204"/>
            </a:endParaRPr>
          </a:p>
          <a:p>
            <a:pPr lvl="1"/>
            <a:r>
              <a:rPr lang="en-US" sz="1400"/>
              <a:t>Electronic access to West Academic Study Aids is invaluable to our students; it provides electronic access to tools that first-year and upper class Law School students heavily rely on as tools in mastering legal analysis and deeper understandings of topics </a:t>
            </a:r>
            <a:endParaRPr lang="en-US" sz="1400">
              <a:cs typeface="Calibri"/>
            </a:endParaRPr>
          </a:p>
          <a:p>
            <a:pPr marL="0" indent="0">
              <a:buNone/>
            </a:pPr>
            <a:r>
              <a:rPr lang="en-US" sz="1400"/>
              <a:t> </a:t>
            </a:r>
          </a:p>
          <a:p>
            <a:pPr lvl="1"/>
            <a:r>
              <a:rPr lang="en-US" sz="1400"/>
              <a:t>With electronic access to these study aids, students can access and research them as needed without having to check out limited numbers of copies on course reserves</a:t>
            </a:r>
            <a:endParaRPr lang="en-US" sz="1400">
              <a:cs typeface="Calibri"/>
            </a:endParaRPr>
          </a:p>
          <a:p>
            <a:endParaRPr lang="en-US" sz="1400"/>
          </a:p>
          <a:p>
            <a:r>
              <a:rPr lang="en-US" sz="1400" b="1"/>
              <a:t>In 2021-2022, students accessed and viewed the West Academic Study Aids materials over 12,500 times!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806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sz="4400"/>
              <a:t>Health Sciences Library &amp; Informatics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r="25486" b="1"/>
          <a:stretch/>
        </p:blipFill>
        <p:spPr>
          <a:xfrm flipH="1"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i="1">
                <a:ea typeface="+mn-lt"/>
                <a:cs typeface="+mn-lt"/>
              </a:rPr>
              <a:t>Bond B helps pay for critical resources that train New Mexico’s next generation of healthcare providers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r>
              <a:rPr lang="en-US"/>
              <a:t>Makes up for gaps in funding when publishers' inflation outpaces increases to our annual collection budget  </a:t>
            </a:r>
            <a:endParaRPr lang="en-US">
              <a:cs typeface="Calibri"/>
            </a:endParaRPr>
          </a:p>
          <a:p>
            <a:r>
              <a:rPr lang="en-US"/>
              <a:t>Enables us to focus on supporting students and student success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Health Sciences Library &amp; Informatics Center: </a:t>
            </a:r>
            <a:r>
              <a:rPr lang="en-US" err="1"/>
              <a:t>eJournals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Without the GO Bond, HSLIC would not have been able to provide access to as many valuable ejournals</a:t>
            </a:r>
          </a:p>
          <a:p>
            <a:r>
              <a:rPr lang="en-US"/>
              <a:t>GO Bond 2018 and 2020 provided $232,000 to fund ejournals for research and scholarship spanning all colleges and programs at the Health Sciences Center </a:t>
            </a:r>
            <a:endParaRPr lang="en-US">
              <a:cs typeface="Calibri"/>
            </a:endParaRPr>
          </a:p>
          <a:p>
            <a:r>
              <a:rPr lang="en-US"/>
              <a:t>This is approximately 6% of our annual ejournal cost</a:t>
            </a:r>
          </a:p>
          <a:p>
            <a:r>
              <a:rPr lang="en-US">
                <a:ea typeface="+mn-lt"/>
                <a:cs typeface="+mn-lt"/>
              </a:rPr>
              <a:t>Some of our most used ejournals are:</a:t>
            </a:r>
          </a:p>
          <a:p>
            <a:pPr lvl="1">
              <a:buFont typeface="Wingdings,Sans-Serif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The Lancet</a:t>
            </a:r>
          </a:p>
          <a:p>
            <a:pPr lvl="1">
              <a:buFont typeface="Wingdings,Sans-Serif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Chest</a:t>
            </a:r>
          </a:p>
          <a:p>
            <a:pPr lvl="1">
              <a:buFont typeface="Wingdings,Sans-Serif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Critical Care Medicine</a:t>
            </a:r>
          </a:p>
          <a:p>
            <a:pPr lvl="1">
              <a:buFont typeface="Wingdings,Sans-Serif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Obstetrics &amp; Gynecology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2" b="13113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sz="4100"/>
              <a:t>Health Sciences Library &amp; Informatics Center: eBooks</a:t>
            </a:r>
            <a:endParaRPr lang="en-US" sz="4100">
              <a:cs typeface="Calibri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r="10269" b="2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Subscribed to 2 years of McGraw Hill’s: </a:t>
            </a:r>
          </a:p>
          <a:p>
            <a:r>
              <a:rPr lang="en-US" err="1"/>
              <a:t>AccessMedicine</a:t>
            </a:r>
            <a:endParaRPr lang="en-US"/>
          </a:p>
          <a:p>
            <a:r>
              <a:rPr lang="en-US" err="1"/>
              <a:t>AccessPharmacy</a:t>
            </a:r>
            <a:endParaRPr lang="en-US"/>
          </a:p>
          <a:p>
            <a:r>
              <a:rPr lang="en-US" err="1"/>
              <a:t>AccessPhysiotherapy</a:t>
            </a:r>
            <a:endParaRPr lang="en-US"/>
          </a:p>
          <a:p>
            <a:r>
              <a:rPr lang="en-US" err="1"/>
              <a:t>AccessAPN</a:t>
            </a:r>
            <a:r>
              <a:rPr lang="en-US"/>
              <a:t> (Advanced Practice Nursing) 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Go Bonds fund $125,000 of these resources; this is 48% of the total cost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406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will this vote affect UNM?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it passes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NMCAL will continue sharing resources with academic libraries across the state, including access to databases such as CINAHL and Academic Search Complete</a:t>
            </a:r>
            <a:endParaRPr lang="en-US"/>
          </a:p>
          <a:p>
            <a:r>
              <a:rPr lang="en-US"/>
              <a:t>University Libraries, Law Library, and Health Sciences Library &amp; Informatics Center purchases will support UNM program needs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If it fails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Individual libraries will have to seek alternative funding to support access to databases like CINAHL and Academic Search Complete, meaning less funding for other resources</a:t>
            </a:r>
          </a:p>
          <a:p>
            <a:r>
              <a:rPr lang="en-US"/>
              <a:t>All Libraries will have less money to meet UNM programs' demands for up-to-date materials and resources</a:t>
            </a:r>
            <a:endParaRPr lang="en-US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9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will this vote affect UNM?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it passes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New and expanding UNM programs will have access to essential resources such as </a:t>
            </a:r>
            <a:r>
              <a:rPr lang="en-US" err="1"/>
              <a:t>AccessAPN</a:t>
            </a:r>
            <a:r>
              <a:rPr lang="en-US"/>
              <a:t>, which directly supports the new Doctor of Nursing Practice program and New Mexico’s initiative to expand the Nursing workforce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If it fails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Access to some ejournals may be limited to past subscriptions and not include the most current articles </a:t>
            </a:r>
          </a:p>
        </p:txBody>
      </p:sp>
    </p:spTree>
    <p:extLst>
      <p:ext uri="{BB962C8B-B14F-4D97-AF65-F5344CB8AC3E}">
        <p14:creationId xmlns:p14="http://schemas.microsoft.com/office/powerpoint/2010/main" val="241933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B55D-8F85-90B6-BE92-38852757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Collaboration with NM Libraries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5F71-C5EF-944B-3650-C4BDA5564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New Mexico Consortium of Academic Libraries Statewide Purchases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B899-5E06-4F36-97B6-CD640C1FF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Overall Benefits of the NMCAL Collaborative Purchase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7FC7C6-8AAB-76AA-D9D9-5F530759C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36332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352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E80720-23E6-4B89-B77E-04A7689F1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1D3CA1-3EB6-41F3-A419-8424B56BE6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36372-97C4-7129-CDA4-AE41A9A8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en-US" sz="3400">
                <a:solidFill>
                  <a:srgbClr val="FFFFFF"/>
                </a:solidFill>
                <a:cs typeface="Calibri Light"/>
              </a:rPr>
              <a:t>Provides essential resources for professional programs and undergraduate/graduate students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87F7B2-AA36-4B58-BC2C-1BBA135E8B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832DC4-429B-110C-A43A-EE469BA77F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973069"/>
              </p:ext>
            </p:extLst>
          </p:nvPr>
        </p:nvGraphicFramePr>
        <p:xfrm>
          <a:off x="643466" y="643467"/>
          <a:ext cx="10900477" cy="3619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009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FDC77-1FB9-B430-553E-6C96F5D3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Key Resources for Faculty and Staff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0904E3-BC6B-9A6D-0239-B2002E8F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78" r="8465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B9504-39D3-C9EE-3829-2EA4C0C1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Shared EBSCO databases</a:t>
            </a:r>
          </a:p>
          <a:p>
            <a:pPr lvl="1"/>
            <a:r>
              <a:rPr lang="en-US">
                <a:cs typeface="Calibri"/>
              </a:rPr>
              <a:t>School of Law faculty use Academic Search Complete in pursuing their own research - including doing preemption checks -  and for their interdisciplinary scholarly work</a:t>
            </a:r>
          </a:p>
          <a:p>
            <a:pPr lvl="1"/>
            <a:r>
              <a:rPr lang="en-US">
                <a:cs typeface="Calibri"/>
              </a:rPr>
              <a:t>CINAHL supports nursing, occupational therapy, physical therapy, and many other allied health faculty with their research</a:t>
            </a:r>
          </a:p>
          <a:p>
            <a:pPr lvl="1"/>
            <a:r>
              <a:rPr lang="en-US">
                <a:cs typeface="Calibri"/>
              </a:rPr>
              <a:t>Health professionals in the UNM Health system use CINAHL to improve quality, make clinical decisions, and promote better patient care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624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46F3-918E-4459-9A3C-2D55634C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Supporting UNM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18F3A-0776-43D0-A278-475D79224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UNM-specific resources purchased by the University Libraries, Law Library, and Health Sciences Library &amp; Informatics Center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79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67669-5833-4E24-B6F1-AED843EC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UNM University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9D957-2851-4A34-9139-F4812D00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</a:rPr>
              <a:t>2018 and 2020 GO Bonds funded:</a:t>
            </a:r>
            <a:endParaRPr lang="en-US" sz="1500">
              <a:solidFill>
                <a:srgbClr val="FFFFFF"/>
              </a:solidFill>
              <a:cs typeface="Calibri"/>
            </a:endParaRPr>
          </a:p>
          <a:p>
            <a:pPr marL="383540" lvl="1"/>
            <a:r>
              <a:rPr lang="en-US" sz="1500">
                <a:solidFill>
                  <a:srgbClr val="FFFFFF"/>
                </a:solidFill>
              </a:rPr>
              <a:t>265 books/eBooks to fulfill requests from students and faculty</a:t>
            </a:r>
            <a:endParaRPr lang="en-US" sz="1500">
              <a:solidFill>
                <a:srgbClr val="FFFFFF"/>
              </a:solidFill>
              <a:cs typeface="Calibri"/>
            </a:endParaRPr>
          </a:p>
          <a:p>
            <a:pPr marL="383540" lvl="1"/>
            <a:r>
              <a:rPr lang="en-US" sz="1500">
                <a:solidFill>
                  <a:srgbClr val="FFFFFF"/>
                </a:solidFill>
              </a:rPr>
              <a:t>Access to 40 online databases that support research and learning across a broad range of subjects</a:t>
            </a:r>
            <a:endParaRPr lang="en-US" sz="1500">
              <a:solidFill>
                <a:srgbClr val="FFFFFF"/>
              </a:solidFill>
              <a:cs typeface="Calibri"/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 b="1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9D433-513A-4C3A-9F45-6195A1475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-1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27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1B6E-6067-4E38-924A-360C905E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3400"/>
              <a:t>Examples of resources licensed with University Libraries' 2018/2020 GO Bond funds:</a:t>
            </a:r>
            <a:br>
              <a:rPr lang="en-US" sz="3400"/>
            </a:br>
            <a:endParaRPr lang="en-US" sz="34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0AF209-A634-D1DE-14D0-356E124F11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37342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63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39B6D-DA09-4D44-A983-F36CCA15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University Libraries' GO Bonds provided access to essential resources for entire campus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59A5AC-53C0-460C-ACD9-E5F052CE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Legal Trac key for </a:t>
            </a:r>
            <a:r>
              <a:rPr lang="en-US">
                <a:ea typeface="+mn-lt"/>
                <a:cs typeface="+mn-lt"/>
              </a:rPr>
              <a:t>Law students </a:t>
            </a:r>
            <a:r>
              <a:rPr lang="en-US"/>
              <a:t>at all levels in researching for their Law seminar class papers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Ethnic Newswatch supports Law students in the Law of Indigenous Peoples Program in researching for their Tribal Law Profiles </a:t>
            </a:r>
            <a:endParaRPr lang="en-US"/>
          </a:p>
          <a:p>
            <a:r>
              <a:rPr lang="en-US"/>
              <a:t>ProQuest Dissertations &amp; Theses essential for research in all disciplines, including law and health sciences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PsycInfo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PsycARTICLES</a:t>
            </a:r>
            <a:r>
              <a:rPr lang="en-US">
                <a:cs typeface="Calibri"/>
              </a:rPr>
              <a:t>, and </a:t>
            </a:r>
            <a:r>
              <a:rPr lang="en-US" err="1">
                <a:cs typeface="Calibri"/>
              </a:rPr>
              <a:t>PsycTESTS</a:t>
            </a:r>
            <a:r>
              <a:rPr lang="en-US">
                <a:cs typeface="Calibri"/>
              </a:rPr>
              <a:t> provide students, faculty, and health professionals access to premier mental health research resources</a:t>
            </a:r>
          </a:p>
          <a:p>
            <a:r>
              <a:rPr lang="en-US">
                <a:cs typeface="Calibri"/>
              </a:rPr>
              <a:t>Business Source Complete supports entrepreneurship, innovation, and discovery for all disciplines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75398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63666A"/>
      </a:dk2>
      <a:lt2>
        <a:srgbClr val="A7A8AA"/>
      </a:lt2>
      <a:accent1>
        <a:srgbClr val="BA0C2F"/>
      </a:accent1>
      <a:accent2>
        <a:srgbClr val="BA0C2F"/>
      </a:accent2>
      <a:accent3>
        <a:srgbClr val="008A86"/>
      </a:accent3>
      <a:accent4>
        <a:srgbClr val="ED8B00"/>
      </a:accent4>
      <a:accent5>
        <a:srgbClr val="A8AA19"/>
      </a:accent5>
      <a:accent6>
        <a:srgbClr val="C05131"/>
      </a:accent6>
      <a:hlink>
        <a:srgbClr val="008A86"/>
      </a:hlink>
      <a:folHlink>
        <a:srgbClr val="BA0C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902</Words>
  <Application>Microsoft Office PowerPoint</Application>
  <PresentationFormat>Widescreen</PresentationFormat>
  <Paragraphs>88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Wingdings,Sans-Serif</vt:lpstr>
      <vt:lpstr>Retrospect</vt:lpstr>
      <vt:lpstr>PowerPoint Presentation</vt:lpstr>
      <vt:lpstr>Collaboration with NM Libraries</vt:lpstr>
      <vt:lpstr>Overall Benefits of the NMCAL Collaborative Purchase</vt:lpstr>
      <vt:lpstr>Provides essential resources for professional programs and undergraduate/graduate students</vt:lpstr>
      <vt:lpstr>Key Resources for Faculty and Staff</vt:lpstr>
      <vt:lpstr>Supporting UNM Programs</vt:lpstr>
      <vt:lpstr>UNM University Libraries</vt:lpstr>
      <vt:lpstr>Examples of resources licensed with University Libraries' 2018/2020 GO Bond funds: </vt:lpstr>
      <vt:lpstr>University Libraries' GO Bonds provided access to essential resources for entire campus</vt:lpstr>
      <vt:lpstr>University Libraries GO Bonds have also been used for technology to support use of library resources</vt:lpstr>
      <vt:lpstr>UNM Law Library </vt:lpstr>
      <vt:lpstr>Health Sciences Library &amp; Informatics Center</vt:lpstr>
      <vt:lpstr>Health Sciences Library &amp; Informatics Center: eJournals</vt:lpstr>
      <vt:lpstr>Health Sciences Library &amp; Informatics Center: eBooks</vt:lpstr>
      <vt:lpstr>How will this vote affect UNM?</vt:lpstr>
      <vt:lpstr>How will this vote affect UNM?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Gregory Rule</dc:creator>
  <cp:lastModifiedBy>Robyn M Gleasner</cp:lastModifiedBy>
  <cp:revision>3</cp:revision>
  <dcterms:created xsi:type="dcterms:W3CDTF">2017-06-25T02:05:31Z</dcterms:created>
  <dcterms:modified xsi:type="dcterms:W3CDTF">2022-09-30T13:47:31Z</dcterms:modified>
</cp:coreProperties>
</file>